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6"/>
  </p:notesMasterIdLst>
  <p:sldIdLst>
    <p:sldId id="256" r:id="rId2"/>
    <p:sldId id="257" r:id="rId3"/>
    <p:sldId id="282" r:id="rId4"/>
    <p:sldId id="281" r:id="rId5"/>
    <p:sldId id="258" r:id="rId6"/>
    <p:sldId id="285" r:id="rId7"/>
    <p:sldId id="259" r:id="rId8"/>
    <p:sldId id="272" r:id="rId9"/>
    <p:sldId id="266" r:id="rId10"/>
    <p:sldId id="269" r:id="rId11"/>
    <p:sldId id="274" r:id="rId12"/>
    <p:sldId id="276" r:id="rId13"/>
    <p:sldId id="288" r:id="rId14"/>
    <p:sldId id="278" r:id="rId15"/>
    <p:sldId id="287" r:id="rId16"/>
    <p:sldId id="286" r:id="rId17"/>
    <p:sldId id="260" r:id="rId18"/>
    <p:sldId id="267" r:id="rId19"/>
    <p:sldId id="268" r:id="rId20"/>
    <p:sldId id="275" r:id="rId21"/>
    <p:sldId id="261" r:id="rId22"/>
    <p:sldId id="262" r:id="rId23"/>
    <p:sldId id="263" r:id="rId24"/>
    <p:sldId id="26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A4A92-17F8-4B63-999F-3970959BAC64}" v="369" dt="2024-08-25T17:44:35.578"/>
    <p1510:client id="{3C53B261-31D0-4A0B-8981-58B2FDE9CED6}" v="97" dt="2024-08-25T18:02:43.240"/>
    <p1510:client id="{94685713-39DE-4379-9B37-123B46A4FFD5}" v="43" dt="2024-08-25T18:15:09.355"/>
    <p1510:client id="{B223368F-89ED-4B64-8511-76BE72FA1DE6}" v="54" dt="2024-08-25T17:54:23.816"/>
    <p1510:client id="{F7456E3F-44D3-47F3-B114-726C61749EB9}" v="636" dt="2024-08-25T18:16:17.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p:cViewPr varScale="1">
        <p:scale>
          <a:sx n="100" d="100"/>
          <a:sy n="100" d="100"/>
        </p:scale>
        <p:origin x="5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420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64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60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86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21ab6bcb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21ab6bcb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21ab6bcb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21ab6bc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2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21ab6bcb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21ab6bcb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f21ab6bc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f21ab6bc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f21ab6bcb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21ab6bcb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f21ab6bcb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f21ab6bcb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21ab6bcb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21ab6bcb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f21ab6b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f21ab6b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42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f21ab6bcb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f21ab6bc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689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2" name="Google Shape;52;p13"/>
          <p:cNvSpPr>
            <a:spLocks noGrp="1"/>
          </p:cNvSpPr>
          <p:nvPr>
            <p:ph type="pic" idx="2"/>
          </p:nvPr>
        </p:nvSpPr>
        <p:spPr>
          <a:xfrm>
            <a:off x="1860038" y="1722675"/>
            <a:ext cx="1185300" cy="1185300"/>
          </a:xfrm>
          <a:prstGeom prst="ellipse">
            <a:avLst/>
          </a:prstGeom>
          <a:noFill/>
          <a:ln>
            <a:noFill/>
          </a:ln>
        </p:spPr>
      </p:sp>
      <p:sp>
        <p:nvSpPr>
          <p:cNvPr id="53" name="Google Shape;53;p13"/>
          <p:cNvSpPr txBox="1"/>
          <p:nvPr/>
        </p:nvSpPr>
        <p:spPr>
          <a:xfrm>
            <a:off x="1672263" y="3069775"/>
            <a:ext cx="1510500" cy="67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b="1">
                <a:solidFill>
                  <a:srgbClr val="FFDE14"/>
                </a:solidFill>
                <a:latin typeface="Roboto"/>
                <a:ea typeface="Roboto"/>
                <a:cs typeface="Roboto"/>
                <a:sym typeface="Roboto"/>
              </a:rPr>
              <a:t>Name</a:t>
            </a:r>
            <a:endParaRPr sz="1700" b="1">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Designation</a:t>
            </a:r>
            <a:endParaRPr sz="1200">
              <a:solidFill>
                <a:schemeClr val="lt1"/>
              </a:solidFill>
              <a:latin typeface="Roboto"/>
              <a:ea typeface="Roboto"/>
              <a:cs typeface="Roboto"/>
              <a:sym typeface="Roboto"/>
            </a:endParaRPr>
          </a:p>
        </p:txBody>
      </p:sp>
      <p:sp>
        <p:nvSpPr>
          <p:cNvPr id="54" name="Google Shape;54;p13"/>
          <p:cNvSpPr>
            <a:spLocks noGrp="1"/>
          </p:cNvSpPr>
          <p:nvPr>
            <p:ph type="pic" idx="3"/>
          </p:nvPr>
        </p:nvSpPr>
        <p:spPr>
          <a:xfrm>
            <a:off x="4004525" y="1722675"/>
            <a:ext cx="1185300" cy="1185300"/>
          </a:xfrm>
          <a:prstGeom prst="ellipse">
            <a:avLst/>
          </a:prstGeom>
          <a:noFill/>
          <a:ln>
            <a:noFill/>
          </a:ln>
        </p:spPr>
      </p:sp>
      <p:sp>
        <p:nvSpPr>
          <p:cNvPr id="55" name="Google Shape;55;p13"/>
          <p:cNvSpPr txBox="1"/>
          <p:nvPr/>
        </p:nvSpPr>
        <p:spPr>
          <a:xfrm>
            <a:off x="3841938" y="3069775"/>
            <a:ext cx="1510500" cy="67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b="1">
                <a:solidFill>
                  <a:srgbClr val="FFDE14"/>
                </a:solidFill>
                <a:latin typeface="Roboto"/>
                <a:ea typeface="Roboto"/>
                <a:cs typeface="Roboto"/>
                <a:sym typeface="Roboto"/>
              </a:rPr>
              <a:t>Name</a:t>
            </a:r>
            <a:endParaRPr sz="1700" b="1">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Designation</a:t>
            </a:r>
            <a:endParaRPr sz="1200">
              <a:solidFill>
                <a:schemeClr val="lt1"/>
              </a:solidFill>
              <a:latin typeface="Roboto"/>
              <a:ea typeface="Roboto"/>
              <a:cs typeface="Roboto"/>
              <a:sym typeface="Roboto"/>
            </a:endParaRPr>
          </a:p>
        </p:txBody>
      </p:sp>
      <p:sp>
        <p:nvSpPr>
          <p:cNvPr id="56" name="Google Shape;56;p13"/>
          <p:cNvSpPr>
            <a:spLocks noGrp="1"/>
          </p:cNvSpPr>
          <p:nvPr>
            <p:ph type="pic" idx="4"/>
          </p:nvPr>
        </p:nvSpPr>
        <p:spPr>
          <a:xfrm>
            <a:off x="6149013" y="1722675"/>
            <a:ext cx="1185300" cy="1185300"/>
          </a:xfrm>
          <a:prstGeom prst="ellipse">
            <a:avLst/>
          </a:prstGeom>
          <a:noFill/>
          <a:ln>
            <a:noFill/>
          </a:ln>
        </p:spPr>
      </p:sp>
      <p:sp>
        <p:nvSpPr>
          <p:cNvPr id="57" name="Google Shape;57;p13"/>
          <p:cNvSpPr txBox="1"/>
          <p:nvPr/>
        </p:nvSpPr>
        <p:spPr>
          <a:xfrm>
            <a:off x="5986413" y="3069775"/>
            <a:ext cx="1510500" cy="67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700" b="1">
                <a:solidFill>
                  <a:srgbClr val="FFDE14"/>
                </a:solidFill>
                <a:latin typeface="Roboto"/>
                <a:ea typeface="Roboto"/>
                <a:cs typeface="Roboto"/>
                <a:sym typeface="Roboto"/>
              </a:rPr>
              <a:t>Name</a:t>
            </a:r>
            <a:endParaRPr sz="1700" b="1">
              <a:solidFill>
                <a:srgbClr val="FFDE14"/>
              </a:solidFill>
              <a:latin typeface="Roboto"/>
              <a:ea typeface="Roboto"/>
              <a:cs typeface="Roboto"/>
              <a:sym typeface="Roboto"/>
            </a:endParaRPr>
          </a:p>
          <a:p>
            <a:pPr marL="0" lvl="0" indent="0" algn="ctr" rtl="0">
              <a:lnSpc>
                <a:spcPct val="115000"/>
              </a:lnSpc>
              <a:spcBef>
                <a:spcPts val="0"/>
              </a:spcBef>
              <a:spcAft>
                <a:spcPts val="0"/>
              </a:spcAft>
              <a:buNone/>
            </a:pPr>
            <a:r>
              <a:rPr lang="en" sz="1200">
                <a:solidFill>
                  <a:schemeClr val="lt1"/>
                </a:solidFill>
                <a:latin typeface="Roboto"/>
                <a:ea typeface="Roboto"/>
                <a:cs typeface="Roboto"/>
                <a:sym typeface="Roboto"/>
              </a:rPr>
              <a:t>Designation</a:t>
            </a:r>
            <a:endParaRPr sz="1200">
              <a:solidFill>
                <a:schemeClr val="lt1"/>
              </a:solidFill>
              <a:latin typeface="Roboto"/>
              <a:ea typeface="Roboto"/>
              <a:cs typeface="Roboto"/>
              <a:sym typeface="Roboto"/>
            </a:endParaRPr>
          </a:p>
        </p:txBody>
      </p:sp>
      <p:sp>
        <p:nvSpPr>
          <p:cNvPr id="58" name="Google Shape;58;p13"/>
          <p:cNvSpPr txBox="1">
            <a:spLocks noGrp="1"/>
          </p:cNvSpPr>
          <p:nvPr>
            <p:ph type="title"/>
          </p:nvPr>
        </p:nvSpPr>
        <p:spPr>
          <a:xfrm>
            <a:off x="1036875" y="759250"/>
            <a:ext cx="7070400" cy="612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FFDE14"/>
              </a:buClr>
              <a:buSzPts val="3400"/>
              <a:buFont typeface="Roboto"/>
              <a:buNone/>
              <a:defRPr sz="3400" b="1">
                <a:solidFill>
                  <a:srgbClr val="FFDE14"/>
                </a:solidFill>
                <a:latin typeface="Roboto"/>
                <a:ea typeface="Roboto"/>
                <a:cs typeface="Roboto"/>
                <a:sym typeface="Roboto"/>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3">
  <p:cSld name="Title and Content_3">
    <p:spTree>
      <p:nvGrpSpPr>
        <p:cNvPr id="1" name="Shape 59"/>
        <p:cNvGrpSpPr/>
        <p:nvPr/>
      </p:nvGrpSpPr>
      <p:grpSpPr>
        <a:xfrm>
          <a:off x="0" y="0"/>
          <a:ext cx="0" cy="0"/>
          <a:chOff x="0" y="0"/>
          <a:chExt cx="0" cy="0"/>
        </a:xfrm>
      </p:grpSpPr>
      <p:sp>
        <p:nvSpPr>
          <p:cNvPr id="60" name="Google Shape;60;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7F7F7F"/>
              </a:buClr>
              <a:buSzPts val="2100"/>
              <a:buFont typeface="Arial"/>
              <a:buChar char="•"/>
              <a:defRPr sz="2100" b="0" i="0" u="none" strike="noStrike" cap="none">
                <a:solidFill>
                  <a:srgbClr val="7F7F7F"/>
                </a:solidFill>
                <a:latin typeface="Calibri"/>
                <a:ea typeface="Calibri"/>
                <a:cs typeface="Calibri"/>
                <a:sym typeface="Calibri"/>
              </a:defRPr>
            </a:lvl1pPr>
            <a:lvl2pPr marL="914400" marR="0" lvl="1" indent="-342900" algn="l" rtl="0">
              <a:lnSpc>
                <a:spcPct val="90000"/>
              </a:lnSpc>
              <a:spcBef>
                <a:spcPts val="1200"/>
              </a:spcBef>
              <a:spcAft>
                <a:spcPts val="0"/>
              </a:spcAft>
              <a:buClr>
                <a:srgbClr val="7F7F7F"/>
              </a:buClr>
              <a:buSzPts val="1800"/>
              <a:buFont typeface="Arial"/>
              <a:buChar char="•"/>
              <a:defRPr sz="1800" b="0" i="0" u="none" strike="noStrike" cap="none">
                <a:solidFill>
                  <a:srgbClr val="7F7F7F"/>
                </a:solidFill>
                <a:latin typeface="Calibri"/>
                <a:ea typeface="Calibri"/>
                <a:cs typeface="Calibri"/>
                <a:sym typeface="Calibri"/>
              </a:defRPr>
            </a:lvl2pPr>
            <a:lvl3pPr marL="1371600" marR="0" lvl="2" indent="-323850" algn="l" rtl="0">
              <a:lnSpc>
                <a:spcPct val="90000"/>
              </a:lnSpc>
              <a:spcBef>
                <a:spcPts val="1200"/>
              </a:spcBef>
              <a:spcAft>
                <a:spcPts val="0"/>
              </a:spcAft>
              <a:buClr>
                <a:srgbClr val="7F7F7F"/>
              </a:buClr>
              <a:buSzPts val="1500"/>
              <a:buFont typeface="Arial"/>
              <a:buChar char="•"/>
              <a:defRPr sz="1500" b="0" i="0" u="none" strike="noStrike" cap="none">
                <a:solidFill>
                  <a:srgbClr val="7F7F7F"/>
                </a:solidFill>
                <a:latin typeface="Calibri"/>
                <a:ea typeface="Calibri"/>
                <a:cs typeface="Calibri"/>
                <a:sym typeface="Calibri"/>
              </a:defRPr>
            </a:lvl3pPr>
            <a:lvl4pPr marL="1828800" marR="0" lvl="3" indent="-317500" algn="l" rtl="0">
              <a:lnSpc>
                <a:spcPct val="90000"/>
              </a:lnSpc>
              <a:spcBef>
                <a:spcPts val="1200"/>
              </a:spcBef>
              <a:spcAft>
                <a:spcPts val="0"/>
              </a:spcAft>
              <a:buClr>
                <a:srgbClr val="7F7F7F"/>
              </a:buClr>
              <a:buSzPts val="1400"/>
              <a:buFont typeface="Arial"/>
              <a:buChar char="•"/>
              <a:defRPr sz="1400" b="0" i="0" u="none" strike="noStrike" cap="none">
                <a:solidFill>
                  <a:srgbClr val="7F7F7F"/>
                </a:solidFill>
                <a:latin typeface="Calibri"/>
                <a:ea typeface="Calibri"/>
                <a:cs typeface="Calibri"/>
                <a:sym typeface="Calibri"/>
              </a:defRPr>
            </a:lvl4pPr>
            <a:lvl5pPr marL="2286000" marR="0" lvl="4" indent="-317500" algn="l" rtl="0">
              <a:lnSpc>
                <a:spcPct val="90000"/>
              </a:lnSpc>
              <a:spcBef>
                <a:spcPts val="1200"/>
              </a:spcBef>
              <a:spcAft>
                <a:spcPts val="0"/>
              </a:spcAft>
              <a:buClr>
                <a:srgbClr val="7F7F7F"/>
              </a:buClr>
              <a:buSzPts val="1400"/>
              <a:buFont typeface="Arial"/>
              <a:buChar char="•"/>
              <a:defRPr sz="1400" b="0" i="0" u="none" strike="noStrike" cap="none">
                <a:solidFill>
                  <a:srgbClr val="7F7F7F"/>
                </a:solidFill>
                <a:latin typeface="Calibri"/>
                <a:ea typeface="Calibri"/>
                <a:cs typeface="Calibri"/>
                <a:sym typeface="Calibri"/>
              </a:defRPr>
            </a:lvl5pPr>
            <a:lvl6pPr marL="2743200" marR="0" lvl="5"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64"/>
        <p:cNvGrpSpPr/>
        <p:nvPr/>
      </p:nvGrpSpPr>
      <p:grpSpPr>
        <a:xfrm>
          <a:off x="0" y="0"/>
          <a:ext cx="0" cy="0"/>
          <a:chOff x="0" y="0"/>
          <a:chExt cx="0" cy="0"/>
        </a:xfrm>
      </p:grpSpPr>
      <p:sp>
        <p:nvSpPr>
          <p:cNvPr id="65" name="Google Shape;6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6" name="Google Shape;66;p15"/>
          <p:cNvPicPr preferRelativeResize="0"/>
          <p:nvPr/>
        </p:nvPicPr>
        <p:blipFill>
          <a:blip r:embed="rId2">
            <a:alphaModFix/>
          </a:blip>
          <a:stretch>
            <a:fillRect/>
          </a:stretch>
        </p:blipFill>
        <p:spPr>
          <a:xfrm>
            <a:off x="1850" y="0"/>
            <a:ext cx="9140300" cy="51948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1 1 1 1">
  <p:cSld name="TITLE_1_1_1_1">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2">
            <a:alphaModFix/>
          </a:blip>
          <a:stretch>
            <a:fillRect/>
          </a:stretch>
        </p:blipFill>
        <p:spPr>
          <a:xfrm>
            <a:off x="0" y="-2379"/>
            <a:ext cx="9144000" cy="514825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39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nconsequential-24/GRiD_TL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a:t>
            </a:r>
            <a:endParaRP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DF4535-9A77-376C-65E8-A65D4B343A1A}"/>
              </a:ext>
            </a:extLst>
          </p:cNvPr>
          <p:cNvSpPr>
            <a:spLocks noGrp="1"/>
          </p:cNvSpPr>
          <p:nvPr>
            <p:ph type="body" idx="1"/>
          </p:nvPr>
        </p:nvSpPr>
        <p:spPr>
          <a:xfrm>
            <a:off x="311700" y="1152475"/>
            <a:ext cx="3512100" cy="3416400"/>
          </a:xfrm>
        </p:spPr>
        <p:txBody>
          <a:bodyPr>
            <a:normAutofit/>
          </a:bodyPr>
          <a:lstStyle/>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The cluster_analysis.py file performs statistical analysis and visualization of the clustered data obtained from the Agglomerative Clustering process.</a:t>
            </a:r>
          </a:p>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It loads the clustered data, calculates key statistics such as cluster centroids and standard deviations, and generates visualizations to help understand the distribution and characteristics of each cluster.</a:t>
            </a:r>
          </a:p>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This analysis provides insights into how different body measurements are grouped, aiding in the creation of personalized size charts and enhancing the overall understanding of the dataset.</a:t>
            </a:r>
          </a:p>
          <a:p>
            <a:pPr algn="just">
              <a:lnSpc>
                <a:spcPct val="114999"/>
              </a:lnSpc>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C65572F4-6E34-3E00-3865-ECD6A7D578D3}"/>
              </a:ext>
            </a:extLst>
          </p:cNvPr>
          <p:cNvPicPr>
            <a:picLocks noChangeAspect="1"/>
          </p:cNvPicPr>
          <p:nvPr/>
        </p:nvPicPr>
        <p:blipFill>
          <a:blip r:embed="rId3"/>
          <a:stretch>
            <a:fillRect/>
          </a:stretch>
        </p:blipFill>
        <p:spPr>
          <a:xfrm>
            <a:off x="3982595" y="1356252"/>
            <a:ext cx="5035405" cy="2537568"/>
          </a:xfrm>
          <a:prstGeom prst="rect">
            <a:avLst/>
          </a:prstGeom>
        </p:spPr>
      </p:pic>
    </p:spTree>
    <p:extLst>
      <p:ext uri="{BB962C8B-B14F-4D97-AF65-F5344CB8AC3E}">
        <p14:creationId xmlns:p14="http://schemas.microsoft.com/office/powerpoint/2010/main" val="114432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a:t>
            </a:r>
            <a:endParaRP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A5F9C8-3D60-89EB-3EB9-96EB79356627}"/>
              </a:ext>
            </a:extLst>
          </p:cNvPr>
          <p:cNvSpPr>
            <a:spLocks noGrp="1"/>
          </p:cNvSpPr>
          <p:nvPr>
            <p:ph type="body" idx="1"/>
          </p:nvPr>
        </p:nvSpPr>
        <p:spPr>
          <a:xfrm>
            <a:off x="311700" y="1152475"/>
            <a:ext cx="3612600" cy="3416400"/>
          </a:xfrm>
        </p:spPr>
        <p:txBody>
          <a:bodyPr>
            <a:normAutofit/>
          </a:bodyPr>
          <a:lstStyle/>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In the context of the AI-Powered Size Chart Generator, clustering is essential for identifying patterns and natural groupings within customer body measurements (such as height, weight, bust/chest size, waist size, and hips size).</a:t>
            </a:r>
          </a:p>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By applying clustering techniques, specifically Agglomerative Clustering, we can group individuals with similar body measurements into distinct clusters. </a:t>
            </a:r>
          </a:p>
          <a:p>
            <a:pPr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These clusters represent different size categories or body shapes, which are crucial for generating personalized size charts.</a:t>
            </a:r>
          </a:p>
          <a:p>
            <a:pPr algn="just">
              <a:lnSpc>
                <a:spcPct val="114999"/>
              </a:lnSpc>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 name="Picture 1" descr="A white background with black text&#10;&#10;Description automatically generated">
            <a:extLst>
              <a:ext uri="{FF2B5EF4-FFF2-40B4-BE49-F238E27FC236}">
                <a16:creationId xmlns:a16="http://schemas.microsoft.com/office/drawing/2014/main" id="{DB8C5AD5-8651-3BE0-71D0-0D781448A132}"/>
              </a:ext>
            </a:extLst>
          </p:cNvPr>
          <p:cNvPicPr>
            <a:picLocks noChangeAspect="1"/>
          </p:cNvPicPr>
          <p:nvPr/>
        </p:nvPicPr>
        <p:blipFill>
          <a:blip r:embed="rId3"/>
          <a:stretch>
            <a:fillRect/>
          </a:stretch>
        </p:blipFill>
        <p:spPr>
          <a:xfrm>
            <a:off x="4320540" y="561655"/>
            <a:ext cx="4354727" cy="4154160"/>
          </a:xfrm>
          <a:prstGeom prst="rect">
            <a:avLst/>
          </a:prstGeom>
          <a:ln w="635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2108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378000"/>
            <a:ext cx="8520600" cy="572700"/>
          </a:xfrm>
          <a:prstGeom prst="rect">
            <a:avLst/>
          </a:prstGeom>
        </p:spPr>
        <p:txBody>
          <a:bodyPr spcFirstLastPara="1" wrap="square" lIns="91425" tIns="91425" rIns="91425" bIns="91425" anchor="t" anchorCtr="0">
            <a:normAutofit/>
          </a:bodyPr>
          <a:lstStyle/>
          <a:p>
            <a:pPr>
              <a:lnSpc>
                <a:spcPct val="115000"/>
              </a:lnSpc>
            </a:pPr>
            <a:r>
              <a:rPr lang="en"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 Testing Approach</a:t>
            </a:r>
            <a:endParaRPr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6A5F9C8-3D60-89EB-3EB9-96EB79356627}"/>
              </a:ext>
            </a:extLst>
          </p:cNvPr>
          <p:cNvSpPr>
            <a:spLocks noGrp="1"/>
          </p:cNvSpPr>
          <p:nvPr>
            <p:ph type="body" idx="1"/>
          </p:nvPr>
        </p:nvSpPr>
        <p:spPr>
          <a:xfrm>
            <a:off x="311700" y="1017000"/>
            <a:ext cx="3163020" cy="3416400"/>
          </a:xfrm>
        </p:spPr>
        <p:txBody>
          <a:bodyPr>
            <a:normAutofit/>
          </a:bodyPr>
          <a:lstStyle/>
          <a:p>
            <a:pPr algn="just">
              <a:lnSpc>
                <a:spcPct val="114999"/>
              </a:lnSpc>
              <a:buFont typeface="Arial" panose="020B0604020202020204" pitchFamily="34" charset="0"/>
              <a:buChar char="•"/>
            </a:pPr>
            <a:r>
              <a:rPr lang="en-US" sz="1200">
                <a:solidFill>
                  <a:schemeClr val="tx1">
                    <a:lumMod val="75000"/>
                    <a:lumOff val="25000"/>
                  </a:schemeClr>
                </a:solidFill>
                <a:latin typeface="Times New Roman"/>
                <a:cs typeface="Times New Roman"/>
              </a:rPr>
              <a:t>The testing approach for the AI Powered Size Chart Generator involved a combination of unit testing and validation to ensure the accuracy, reliability, and robustness of the various components in the project. </a:t>
            </a:r>
          </a:p>
          <a:p>
            <a:pPr algn="just">
              <a:lnSpc>
                <a:spcPct val="114999"/>
              </a:lnSpc>
              <a:buFont typeface="Arial" panose="020B0604020202020204" pitchFamily="34" charset="0"/>
              <a:buChar char="•"/>
            </a:pPr>
            <a:r>
              <a:rPr lang="en-US" sz="1200">
                <a:solidFill>
                  <a:schemeClr val="tx1">
                    <a:lumMod val="75000"/>
                    <a:lumOff val="25000"/>
                  </a:schemeClr>
                </a:solidFill>
                <a:latin typeface="Times New Roman"/>
                <a:cs typeface="Times New Roman"/>
              </a:rPr>
              <a:t>The primary goal was to validate that each module and function performed as expected, without introducing errors or inconsistencies.</a:t>
            </a:r>
          </a:p>
          <a:p>
            <a:pPr algn="just">
              <a:lnSpc>
                <a:spcPct val="114999"/>
              </a:lnSpc>
              <a:buFont typeface="Arial" panose="020B0604020202020204" pitchFamily="34" charset="0"/>
              <a:buChar char="•"/>
            </a:pPr>
            <a:r>
              <a:rPr lang="en-US" sz="1200">
                <a:solidFill>
                  <a:schemeClr val="tx1"/>
                </a:solidFill>
                <a:latin typeface="Times New Roman"/>
                <a:cs typeface="Times New Roman"/>
              </a:rPr>
              <a:t>The testing files are organized within the tests/ directory in the project structure. Each file in this directory corresponds to a specific aspect of the system, ensuring that all major functionalities are tested.</a:t>
            </a:r>
            <a:endParaRPr lang="en-US">
              <a:solidFill>
                <a:schemeClr val="tx1"/>
              </a:solidFill>
            </a:endParaRPr>
          </a:p>
          <a:p>
            <a:pPr algn="just">
              <a:lnSpc>
                <a:spcPct val="114999"/>
              </a:lnSpc>
              <a:buFont typeface="Arial" panose="020B0604020202020204" pitchFamily="34" charset="0"/>
              <a:buChar char="•"/>
            </a:pPr>
            <a:endParaRPr lang="en-US" sz="1200">
              <a:solidFill>
                <a:schemeClr val="tx1">
                  <a:lumMod val="75000"/>
                  <a:lumOff val="25000"/>
                </a:schemeClr>
              </a:solidFill>
              <a:latin typeface="Times New Roman" panose="02020603050405020304" pitchFamily="18" charset="0"/>
              <a:cs typeface="Times New Roman" panose="02020603050405020304" pitchFamily="18" charset="0"/>
            </a:endParaRPr>
          </a:p>
          <a:p>
            <a:pPr marL="114300" indent="0" algn="just">
              <a:lnSpc>
                <a:spcPct val="114999"/>
              </a:lnSpc>
              <a:buNone/>
            </a:pPr>
            <a:endParaRPr lang="en-US" sz="120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FD0A650-561D-5481-8924-A9AD9B851FFF}"/>
              </a:ext>
            </a:extLst>
          </p:cNvPr>
          <p:cNvPicPr>
            <a:picLocks noChangeAspect="1"/>
          </p:cNvPicPr>
          <p:nvPr/>
        </p:nvPicPr>
        <p:blipFill>
          <a:blip r:embed="rId3"/>
          <a:stretch>
            <a:fillRect/>
          </a:stretch>
        </p:blipFill>
        <p:spPr>
          <a:xfrm>
            <a:off x="4253248" y="544560"/>
            <a:ext cx="4409583" cy="3748500"/>
          </a:xfrm>
          <a:prstGeom prst="rect">
            <a:avLst/>
          </a:prstGeom>
        </p:spPr>
      </p:pic>
    </p:spTree>
    <p:extLst>
      <p:ext uri="{BB962C8B-B14F-4D97-AF65-F5344CB8AC3E}">
        <p14:creationId xmlns:p14="http://schemas.microsoft.com/office/powerpoint/2010/main" val="344765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3" name="Shape 1"/>
          <p:cNvSpPr/>
          <p:nvPr/>
        </p:nvSpPr>
        <p:spPr>
          <a:xfrm>
            <a:off x="0" y="0"/>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pic>
        <p:nvPicPr>
          <p:cNvPr id="4" name="Image 0" descr="preencoded.png"/>
          <p:cNvPicPr>
            <a:picLocks noChangeAspect="1"/>
          </p:cNvPicPr>
          <p:nvPr/>
        </p:nvPicPr>
        <p:blipFill>
          <a:blip r:embed="rId3"/>
          <a:stretch>
            <a:fillRect/>
          </a:stretch>
        </p:blipFill>
        <p:spPr>
          <a:xfrm>
            <a:off x="0" y="0"/>
            <a:ext cx="3429000" cy="5143500"/>
          </a:xfrm>
          <a:prstGeom prst="rect">
            <a:avLst/>
          </a:prstGeom>
        </p:spPr>
      </p:pic>
      <p:pic>
        <p:nvPicPr>
          <p:cNvPr id="5" name="Image 1" descr="preencoded.png"/>
          <p:cNvPicPr>
            <a:picLocks noChangeAspect="1"/>
          </p:cNvPicPr>
          <p:nvPr/>
        </p:nvPicPr>
        <p:blipFill>
          <a:blip r:embed="rId4"/>
          <a:stretch>
            <a:fillRect/>
          </a:stretch>
        </p:blipFill>
        <p:spPr>
          <a:xfrm>
            <a:off x="155302" y="1354261"/>
            <a:ext cx="3118321" cy="2434903"/>
          </a:xfrm>
          <a:prstGeom prst="rect">
            <a:avLst/>
          </a:prstGeom>
        </p:spPr>
      </p:pic>
      <p:sp>
        <p:nvSpPr>
          <p:cNvPr id="6" name="Text 2"/>
          <p:cNvSpPr/>
          <p:nvPr/>
        </p:nvSpPr>
        <p:spPr>
          <a:xfrm>
            <a:off x="3863951" y="439489"/>
            <a:ext cx="4845099" cy="776585"/>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3058"/>
              </a:lnSpc>
              <a:buNone/>
            </a:pPr>
            <a:r>
              <a:rPr lang="en-US" sz="2446" b="1" kern="0" spc="-73">
                <a:solidFill>
                  <a:srgbClr val="000000"/>
                </a:solidFill>
                <a:latin typeface="Inter" pitchFamily="34" charset="0"/>
                <a:ea typeface="Inter" pitchFamily="34" charset="-122"/>
                <a:cs typeface="Inter" pitchFamily="34" charset="-120"/>
              </a:rPr>
              <a:t>Reduction in Size-Related Returns</a:t>
            </a:r>
            <a:endParaRPr lang="en-US" sz="2446"/>
          </a:p>
        </p:txBody>
      </p:sp>
      <p:sp>
        <p:nvSpPr>
          <p:cNvPr id="7" name="Text 3"/>
          <p:cNvSpPr/>
          <p:nvPr/>
        </p:nvSpPr>
        <p:spPr>
          <a:xfrm>
            <a:off x="3863951" y="1031961"/>
            <a:ext cx="4845099" cy="596503"/>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66"/>
              </a:lnSpc>
              <a:buNone/>
            </a:pPr>
            <a:r>
              <a:rPr lang="en-US" sz="979" kern="0" spc="-19" dirty="0">
                <a:solidFill>
                  <a:srgbClr val="272525"/>
                </a:solidFill>
                <a:latin typeface="Inter" pitchFamily="34" charset="0"/>
                <a:ea typeface="Inter" pitchFamily="34" charset="-122"/>
                <a:cs typeface="Inter" pitchFamily="34" charset="-120"/>
              </a:rPr>
              <a:t>By providing accurate size recommendations, the AI-powered size chart generator aims to reduce the number of size-related returns, resulting in cost savings for both sellers and customers.</a:t>
            </a:r>
            <a:endParaRPr lang="en-US" sz="979" dirty="0"/>
          </a:p>
        </p:txBody>
      </p:sp>
      <p:sp>
        <p:nvSpPr>
          <p:cNvPr id="8" name="Shape 4"/>
          <p:cNvSpPr/>
          <p:nvPr/>
        </p:nvSpPr>
        <p:spPr>
          <a:xfrm>
            <a:off x="3863950" y="2138734"/>
            <a:ext cx="2360414" cy="1516410"/>
          </a:xfrm>
          <a:prstGeom prst="roundRect">
            <a:avLst>
              <a:gd name="adj" fmla="val 3442"/>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9" name="Text 5"/>
          <p:cNvSpPr/>
          <p:nvPr/>
        </p:nvSpPr>
        <p:spPr>
          <a:xfrm>
            <a:off x="3992985" y="2267769"/>
            <a:ext cx="1753046" cy="194221"/>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29"/>
              </a:lnSpc>
              <a:buNone/>
            </a:pPr>
            <a:r>
              <a:rPr lang="en-US" sz="1223" b="1" kern="0" spc="-37">
                <a:solidFill>
                  <a:srgbClr val="272525"/>
                </a:solidFill>
                <a:latin typeface="Inter" pitchFamily="34" charset="0"/>
                <a:ea typeface="Inter" pitchFamily="34" charset="-122"/>
                <a:cs typeface="Inter" pitchFamily="34" charset="-120"/>
              </a:rPr>
              <a:t>Reduced Shipping Costs</a:t>
            </a:r>
            <a:endParaRPr lang="en-US" sz="1223"/>
          </a:p>
        </p:txBody>
      </p:sp>
      <p:sp>
        <p:nvSpPr>
          <p:cNvPr id="10" name="Text 6"/>
          <p:cNvSpPr/>
          <p:nvPr/>
        </p:nvSpPr>
        <p:spPr>
          <a:xfrm>
            <a:off x="3992985" y="2536552"/>
            <a:ext cx="2102346" cy="596503"/>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66"/>
              </a:lnSpc>
              <a:buNone/>
            </a:pPr>
            <a:r>
              <a:rPr lang="en-US" sz="979" kern="0" spc="-19">
                <a:solidFill>
                  <a:srgbClr val="272525"/>
                </a:solidFill>
                <a:latin typeface="Inter" pitchFamily="34" charset="0"/>
                <a:ea typeface="Inter" pitchFamily="34" charset="-122"/>
                <a:cs typeface="Inter" pitchFamily="34" charset="-120"/>
              </a:rPr>
              <a:t>Fewer returns mean fewer shipments, leading to lower shipping costs for sellers and customers.</a:t>
            </a:r>
            <a:endParaRPr lang="en-US" sz="979"/>
          </a:p>
        </p:txBody>
      </p:sp>
      <p:sp>
        <p:nvSpPr>
          <p:cNvPr id="11" name="Shape 7"/>
          <p:cNvSpPr/>
          <p:nvPr/>
        </p:nvSpPr>
        <p:spPr>
          <a:xfrm>
            <a:off x="6348636" y="2138734"/>
            <a:ext cx="2360414" cy="1516410"/>
          </a:xfrm>
          <a:prstGeom prst="roundRect">
            <a:avLst>
              <a:gd name="adj" fmla="val 3442"/>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2" name="Text 8"/>
          <p:cNvSpPr/>
          <p:nvPr/>
        </p:nvSpPr>
        <p:spPr>
          <a:xfrm>
            <a:off x="6477670" y="2267769"/>
            <a:ext cx="2102346" cy="388441"/>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29"/>
              </a:lnSpc>
              <a:buNone/>
            </a:pPr>
            <a:r>
              <a:rPr lang="en-US" sz="1223" b="1" kern="0" spc="-37">
                <a:solidFill>
                  <a:srgbClr val="272525"/>
                </a:solidFill>
                <a:latin typeface="Inter" pitchFamily="34" charset="0"/>
                <a:ea typeface="Inter" pitchFamily="34" charset="-122"/>
                <a:cs typeface="Inter" pitchFamily="34" charset="-120"/>
              </a:rPr>
              <a:t>Improved Inventory Management</a:t>
            </a:r>
            <a:endParaRPr lang="en-US" sz="1223"/>
          </a:p>
        </p:txBody>
      </p:sp>
      <p:sp>
        <p:nvSpPr>
          <p:cNvPr id="13" name="Text 9"/>
          <p:cNvSpPr/>
          <p:nvPr/>
        </p:nvSpPr>
        <p:spPr>
          <a:xfrm>
            <a:off x="6477670" y="2730773"/>
            <a:ext cx="2102346" cy="795338"/>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66"/>
              </a:lnSpc>
              <a:buNone/>
            </a:pPr>
            <a:r>
              <a:rPr lang="en-US" sz="979" kern="0" spc="-19">
                <a:solidFill>
                  <a:srgbClr val="272525"/>
                </a:solidFill>
                <a:latin typeface="Inter" pitchFamily="34" charset="0"/>
                <a:ea typeface="Inter" pitchFamily="34" charset="-122"/>
                <a:cs typeface="Inter" pitchFamily="34" charset="-120"/>
              </a:rPr>
              <a:t>With fewer returns, sellers can better manage their inventory levels, ensuring that they have the right sizes in stock.</a:t>
            </a:r>
            <a:endParaRPr lang="en-US" sz="979"/>
          </a:p>
        </p:txBody>
      </p:sp>
      <p:sp>
        <p:nvSpPr>
          <p:cNvPr id="14" name="Shape 10"/>
          <p:cNvSpPr/>
          <p:nvPr/>
        </p:nvSpPr>
        <p:spPr>
          <a:xfrm>
            <a:off x="3863951" y="3779416"/>
            <a:ext cx="4845099" cy="924521"/>
          </a:xfrm>
          <a:prstGeom prst="roundRect">
            <a:avLst>
              <a:gd name="adj" fmla="val 5646"/>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5" name="Text 11"/>
          <p:cNvSpPr/>
          <p:nvPr/>
        </p:nvSpPr>
        <p:spPr>
          <a:xfrm>
            <a:off x="3992985" y="3908450"/>
            <a:ext cx="2345754" cy="194221"/>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29"/>
              </a:lnSpc>
              <a:buNone/>
            </a:pPr>
            <a:r>
              <a:rPr lang="en-US" sz="1223" b="1" kern="0" spc="-37">
                <a:solidFill>
                  <a:srgbClr val="272525"/>
                </a:solidFill>
                <a:latin typeface="Inter" pitchFamily="34" charset="0"/>
                <a:ea typeface="Inter" pitchFamily="34" charset="-122"/>
                <a:cs typeface="Inter" pitchFamily="34" charset="-120"/>
              </a:rPr>
              <a:t>Enhanced Customer Satisfaction</a:t>
            </a:r>
            <a:endParaRPr lang="en-US" sz="1223"/>
          </a:p>
        </p:txBody>
      </p:sp>
      <p:sp>
        <p:nvSpPr>
          <p:cNvPr id="16" name="Text 12"/>
          <p:cNvSpPr/>
          <p:nvPr/>
        </p:nvSpPr>
        <p:spPr>
          <a:xfrm>
            <a:off x="3992985" y="4177233"/>
            <a:ext cx="4587032" cy="39766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566"/>
              </a:lnSpc>
              <a:buNone/>
            </a:pPr>
            <a:r>
              <a:rPr lang="en-US" sz="979" kern="0" spc="-19">
                <a:solidFill>
                  <a:srgbClr val="272525"/>
                </a:solidFill>
                <a:latin typeface="Inter" pitchFamily="34" charset="0"/>
                <a:ea typeface="Inter" pitchFamily="34" charset="-122"/>
                <a:cs typeface="Inter" pitchFamily="34" charset="-120"/>
              </a:rPr>
              <a:t>Customers who receive the correct size are more likely to be satisfied with their purchase, leading to repeat business and positive reviews.</a:t>
            </a:r>
            <a:endParaRPr lang="en-US" sz="979"/>
          </a:p>
        </p:txBody>
      </p:sp>
    </p:spTree>
    <p:extLst>
      <p:ext uri="{BB962C8B-B14F-4D97-AF65-F5344CB8AC3E}">
        <p14:creationId xmlns:p14="http://schemas.microsoft.com/office/powerpoint/2010/main" val="316200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9101A31E-1763-FA89-163C-F437C300A41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025209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3" name="Shape 1"/>
          <p:cNvSpPr/>
          <p:nvPr/>
        </p:nvSpPr>
        <p:spPr>
          <a:xfrm>
            <a:off x="0" y="0"/>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pic>
        <p:nvPicPr>
          <p:cNvPr id="4" name="Image 0" descr="preencoded.png"/>
          <p:cNvPicPr>
            <a:picLocks noChangeAspect="1"/>
          </p:cNvPicPr>
          <p:nvPr/>
        </p:nvPicPr>
        <p:blipFill>
          <a:blip r:embed="rId3"/>
          <a:stretch>
            <a:fillRect/>
          </a:stretch>
        </p:blipFill>
        <p:spPr>
          <a:xfrm>
            <a:off x="5715000" y="0"/>
            <a:ext cx="3429000" cy="5143500"/>
          </a:xfrm>
          <a:prstGeom prst="rect">
            <a:avLst/>
          </a:prstGeom>
        </p:spPr>
      </p:pic>
      <p:pic>
        <p:nvPicPr>
          <p:cNvPr id="5" name="Image 1" descr="preencoded.png"/>
          <p:cNvPicPr>
            <a:picLocks noChangeAspect="1"/>
          </p:cNvPicPr>
          <p:nvPr/>
        </p:nvPicPr>
        <p:blipFill>
          <a:blip r:embed="rId4"/>
          <a:stretch>
            <a:fillRect/>
          </a:stretch>
        </p:blipFill>
        <p:spPr>
          <a:xfrm>
            <a:off x="5838974" y="1511424"/>
            <a:ext cx="3180978" cy="2120652"/>
          </a:xfrm>
          <a:prstGeom prst="rect">
            <a:avLst/>
          </a:prstGeom>
        </p:spPr>
      </p:pic>
      <p:sp>
        <p:nvSpPr>
          <p:cNvPr id="6" name="Text 2"/>
          <p:cNvSpPr/>
          <p:nvPr/>
        </p:nvSpPr>
        <p:spPr>
          <a:xfrm>
            <a:off x="347291" y="706264"/>
            <a:ext cx="5020419" cy="620167"/>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2442"/>
              </a:lnSpc>
              <a:buNone/>
            </a:pPr>
            <a:r>
              <a:rPr lang="en-US" sz="1954" b="1" kern="0" spc="-59">
                <a:solidFill>
                  <a:srgbClr val="000000"/>
                </a:solidFill>
                <a:latin typeface="Inter" pitchFamily="34" charset="0"/>
                <a:ea typeface="Inter" pitchFamily="34" charset="-122"/>
                <a:cs typeface="Inter" pitchFamily="34" charset="-120"/>
              </a:rPr>
              <a:t>Key Objectives of the AI-Powered Size Chart Generator</a:t>
            </a:r>
            <a:endParaRPr lang="en-US" sz="1954"/>
          </a:p>
        </p:txBody>
      </p:sp>
      <p:sp>
        <p:nvSpPr>
          <p:cNvPr id="7" name="Text 3"/>
          <p:cNvSpPr/>
          <p:nvPr/>
        </p:nvSpPr>
        <p:spPr>
          <a:xfrm>
            <a:off x="347291" y="1475259"/>
            <a:ext cx="5020419" cy="47639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250"/>
              </a:lnSpc>
              <a:buNone/>
            </a:pPr>
            <a:r>
              <a:rPr lang="en-US" sz="781" kern="0" spc="-16">
                <a:solidFill>
                  <a:srgbClr val="272525"/>
                </a:solidFill>
                <a:latin typeface="Inter" pitchFamily="34" charset="0"/>
                <a:ea typeface="Inter" pitchFamily="34" charset="-122"/>
                <a:cs typeface="Inter" pitchFamily="34" charset="-120"/>
              </a:rPr>
              <a:t>The AI-powered size chart generator aims to address the challenges faced by apparel sellers on e-commerce platforms by providing accurate size recommendations, improving customer satisfaction, and reducing return rates.</a:t>
            </a:r>
            <a:endParaRPr lang="en-US" sz="781"/>
          </a:p>
        </p:txBody>
      </p:sp>
      <p:pic>
        <p:nvPicPr>
          <p:cNvPr id="8" name="Image 2" descr="preencoded.png"/>
          <p:cNvPicPr>
            <a:picLocks noChangeAspect="1"/>
          </p:cNvPicPr>
          <p:nvPr/>
        </p:nvPicPr>
        <p:blipFill>
          <a:blip r:embed="rId5"/>
          <a:stretch>
            <a:fillRect/>
          </a:stretch>
        </p:blipFill>
        <p:spPr>
          <a:xfrm>
            <a:off x="347291" y="2063279"/>
            <a:ext cx="248022" cy="248022"/>
          </a:xfrm>
          <a:prstGeom prst="rect">
            <a:avLst/>
          </a:prstGeom>
        </p:spPr>
      </p:pic>
      <p:sp>
        <p:nvSpPr>
          <p:cNvPr id="9" name="Text 4"/>
          <p:cNvSpPr/>
          <p:nvPr/>
        </p:nvSpPr>
        <p:spPr>
          <a:xfrm>
            <a:off x="347291" y="2410496"/>
            <a:ext cx="1240408" cy="1550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21"/>
              </a:lnSpc>
              <a:buNone/>
            </a:pPr>
            <a:r>
              <a:rPr lang="en-US" sz="977" b="1" kern="0" spc="-29">
                <a:solidFill>
                  <a:srgbClr val="272525"/>
                </a:solidFill>
                <a:latin typeface="Inter" pitchFamily="34" charset="0"/>
                <a:ea typeface="Inter" pitchFamily="34" charset="-122"/>
                <a:cs typeface="Inter" pitchFamily="34" charset="-120"/>
              </a:rPr>
              <a:t>Reduce Returns</a:t>
            </a:r>
            <a:endParaRPr lang="en-US" sz="977"/>
          </a:p>
        </p:txBody>
      </p:sp>
      <p:sp>
        <p:nvSpPr>
          <p:cNvPr id="10" name="Text 5"/>
          <p:cNvSpPr/>
          <p:nvPr/>
        </p:nvSpPr>
        <p:spPr>
          <a:xfrm>
            <a:off x="347291" y="2625031"/>
            <a:ext cx="2435796" cy="31759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50"/>
              </a:lnSpc>
              <a:buNone/>
            </a:pPr>
            <a:r>
              <a:rPr lang="en-US" sz="781" kern="0" spc="-16">
                <a:solidFill>
                  <a:srgbClr val="272525"/>
                </a:solidFill>
                <a:latin typeface="Inter" pitchFamily="34" charset="0"/>
                <a:ea typeface="Inter" pitchFamily="34" charset="-122"/>
                <a:cs typeface="Inter" pitchFamily="34" charset="-120"/>
              </a:rPr>
              <a:t>The generator aims to minimize size-related returns by providing accurate size recommendations.</a:t>
            </a:r>
            <a:endParaRPr lang="en-US" sz="781"/>
          </a:p>
        </p:txBody>
      </p:sp>
      <p:pic>
        <p:nvPicPr>
          <p:cNvPr id="11" name="Image 3" descr="preencoded.png"/>
          <p:cNvPicPr>
            <a:picLocks noChangeAspect="1"/>
          </p:cNvPicPr>
          <p:nvPr/>
        </p:nvPicPr>
        <p:blipFill>
          <a:blip r:embed="rId6"/>
          <a:stretch>
            <a:fillRect/>
          </a:stretch>
        </p:blipFill>
        <p:spPr>
          <a:xfrm>
            <a:off x="2931915" y="2063279"/>
            <a:ext cx="248022" cy="248022"/>
          </a:xfrm>
          <a:prstGeom prst="rect">
            <a:avLst/>
          </a:prstGeom>
        </p:spPr>
      </p:pic>
      <p:sp>
        <p:nvSpPr>
          <p:cNvPr id="12" name="Text 6"/>
          <p:cNvSpPr/>
          <p:nvPr/>
        </p:nvSpPr>
        <p:spPr>
          <a:xfrm>
            <a:off x="2931915" y="2410496"/>
            <a:ext cx="1798141" cy="1550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21"/>
              </a:lnSpc>
              <a:buNone/>
            </a:pPr>
            <a:r>
              <a:rPr lang="en-US" sz="977" b="1" kern="0" spc="-29">
                <a:solidFill>
                  <a:srgbClr val="272525"/>
                </a:solidFill>
                <a:latin typeface="Inter" pitchFamily="34" charset="0"/>
                <a:ea typeface="Inter" pitchFamily="34" charset="-122"/>
                <a:cs typeface="Inter" pitchFamily="34" charset="-120"/>
              </a:rPr>
              <a:t>Enhance Customer Satisfaction</a:t>
            </a:r>
            <a:endParaRPr lang="en-US" sz="977"/>
          </a:p>
        </p:txBody>
      </p:sp>
      <p:sp>
        <p:nvSpPr>
          <p:cNvPr id="13" name="Text 7"/>
          <p:cNvSpPr/>
          <p:nvPr/>
        </p:nvSpPr>
        <p:spPr>
          <a:xfrm>
            <a:off x="2931915" y="2625031"/>
            <a:ext cx="2435796" cy="47639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50"/>
              </a:lnSpc>
              <a:buNone/>
            </a:pPr>
            <a:r>
              <a:rPr lang="en-US" sz="781" kern="0" spc="-16">
                <a:solidFill>
                  <a:srgbClr val="272525"/>
                </a:solidFill>
                <a:latin typeface="Inter" pitchFamily="34" charset="0"/>
                <a:ea typeface="Inter" pitchFamily="34" charset="-122"/>
                <a:cs typeface="Inter" pitchFamily="34" charset="-120"/>
              </a:rPr>
              <a:t>By offering tailored size recommendations, the generator strives to enhance the shopping experience and increase customer satisfaction.</a:t>
            </a:r>
            <a:endParaRPr lang="en-US" sz="781"/>
          </a:p>
        </p:txBody>
      </p:sp>
      <p:pic>
        <p:nvPicPr>
          <p:cNvPr id="14" name="Image 4" descr="preencoded.png"/>
          <p:cNvPicPr>
            <a:picLocks noChangeAspect="1"/>
          </p:cNvPicPr>
          <p:nvPr/>
        </p:nvPicPr>
        <p:blipFill>
          <a:blip r:embed="rId7"/>
          <a:stretch>
            <a:fillRect/>
          </a:stretch>
        </p:blipFill>
        <p:spPr>
          <a:xfrm>
            <a:off x="347291" y="3399086"/>
            <a:ext cx="248022" cy="248022"/>
          </a:xfrm>
          <a:prstGeom prst="rect">
            <a:avLst/>
          </a:prstGeom>
        </p:spPr>
      </p:pic>
      <p:sp>
        <p:nvSpPr>
          <p:cNvPr id="15" name="Text 8"/>
          <p:cNvSpPr/>
          <p:nvPr/>
        </p:nvSpPr>
        <p:spPr>
          <a:xfrm>
            <a:off x="347291" y="3746302"/>
            <a:ext cx="1713086" cy="1550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21"/>
              </a:lnSpc>
              <a:buNone/>
            </a:pPr>
            <a:r>
              <a:rPr lang="en-US" sz="977" b="1" kern="0" spc="-29">
                <a:solidFill>
                  <a:srgbClr val="272525"/>
                </a:solidFill>
                <a:latin typeface="Inter" pitchFamily="34" charset="0"/>
                <a:ea typeface="Inter" pitchFamily="34" charset="-122"/>
                <a:cs typeface="Inter" pitchFamily="34" charset="-120"/>
              </a:rPr>
              <a:t>Improve Shopping Experience</a:t>
            </a:r>
            <a:endParaRPr lang="en-US" sz="977"/>
          </a:p>
        </p:txBody>
      </p:sp>
      <p:sp>
        <p:nvSpPr>
          <p:cNvPr id="16" name="Text 9"/>
          <p:cNvSpPr/>
          <p:nvPr/>
        </p:nvSpPr>
        <p:spPr>
          <a:xfrm>
            <a:off x="347291" y="3960837"/>
            <a:ext cx="2435796" cy="47639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50"/>
              </a:lnSpc>
              <a:buNone/>
            </a:pPr>
            <a:r>
              <a:rPr lang="en-US" sz="781" kern="0" spc="-16">
                <a:solidFill>
                  <a:srgbClr val="272525"/>
                </a:solidFill>
                <a:latin typeface="Inter" pitchFamily="34" charset="0"/>
                <a:ea typeface="Inter" pitchFamily="34" charset="-122"/>
                <a:cs typeface="Inter" pitchFamily="34" charset="-120"/>
              </a:rPr>
              <a:t>The generator provides personalized size suggestions, making the shopping process more convenient and efficient for customers.</a:t>
            </a:r>
            <a:endParaRPr lang="en-US" sz="781"/>
          </a:p>
        </p:txBody>
      </p:sp>
      <p:pic>
        <p:nvPicPr>
          <p:cNvPr id="17" name="Image 5" descr="preencoded.png"/>
          <p:cNvPicPr>
            <a:picLocks noChangeAspect="1"/>
          </p:cNvPicPr>
          <p:nvPr/>
        </p:nvPicPr>
        <p:blipFill>
          <a:blip r:embed="rId8"/>
          <a:stretch>
            <a:fillRect/>
          </a:stretch>
        </p:blipFill>
        <p:spPr>
          <a:xfrm>
            <a:off x="2931915" y="3399086"/>
            <a:ext cx="248022" cy="248022"/>
          </a:xfrm>
          <a:prstGeom prst="rect">
            <a:avLst/>
          </a:prstGeom>
        </p:spPr>
      </p:pic>
      <p:sp>
        <p:nvSpPr>
          <p:cNvPr id="18" name="Text 10"/>
          <p:cNvSpPr/>
          <p:nvPr/>
        </p:nvSpPr>
        <p:spPr>
          <a:xfrm>
            <a:off x="2931915" y="3746302"/>
            <a:ext cx="1240408" cy="1550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21"/>
              </a:lnSpc>
              <a:buNone/>
            </a:pPr>
            <a:r>
              <a:rPr lang="en-US" sz="977" b="1" kern="0" spc="-29">
                <a:solidFill>
                  <a:srgbClr val="272525"/>
                </a:solidFill>
                <a:latin typeface="Inter" pitchFamily="34" charset="0"/>
                <a:ea typeface="Inter" pitchFamily="34" charset="-122"/>
                <a:cs typeface="Inter" pitchFamily="34" charset="-120"/>
              </a:rPr>
              <a:t>Data-Driven Insights</a:t>
            </a:r>
            <a:endParaRPr lang="en-US" sz="977"/>
          </a:p>
        </p:txBody>
      </p:sp>
      <p:sp>
        <p:nvSpPr>
          <p:cNvPr id="19" name="Text 11"/>
          <p:cNvSpPr/>
          <p:nvPr/>
        </p:nvSpPr>
        <p:spPr>
          <a:xfrm>
            <a:off x="2931915" y="3960837"/>
            <a:ext cx="2435796" cy="476399"/>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250"/>
              </a:lnSpc>
              <a:buNone/>
            </a:pPr>
            <a:r>
              <a:rPr lang="en-US" sz="781" kern="0" spc="-16">
                <a:solidFill>
                  <a:srgbClr val="272525"/>
                </a:solidFill>
                <a:latin typeface="Inter" pitchFamily="34" charset="0"/>
                <a:ea typeface="Inter" pitchFamily="34" charset="-122"/>
                <a:cs typeface="Inter" pitchFamily="34" charset="-120"/>
              </a:rPr>
              <a:t>The AI model analyzes data to identify patterns and predict customer preferences for accurate size recommendations.</a:t>
            </a:r>
            <a:endParaRPr lang="en-US" sz="781"/>
          </a:p>
        </p:txBody>
      </p:sp>
    </p:spTree>
    <p:extLst>
      <p:ext uri="{BB962C8B-B14F-4D97-AF65-F5344CB8AC3E}">
        <p14:creationId xmlns:p14="http://schemas.microsoft.com/office/powerpoint/2010/main" val="295854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3" name="Shape 1"/>
          <p:cNvSpPr/>
          <p:nvPr/>
        </p:nvSpPr>
        <p:spPr>
          <a:xfrm>
            <a:off x="0" y="0"/>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pic>
        <p:nvPicPr>
          <p:cNvPr id="4" name="Image 0" descr="preencoded.png"/>
          <p:cNvPicPr>
            <a:picLocks noChangeAspect="1"/>
          </p:cNvPicPr>
          <p:nvPr/>
        </p:nvPicPr>
        <p:blipFill>
          <a:blip r:embed="rId3"/>
          <a:stretch>
            <a:fillRect/>
          </a:stretch>
        </p:blipFill>
        <p:spPr>
          <a:xfrm>
            <a:off x="0" y="0"/>
            <a:ext cx="3429000" cy="5143500"/>
          </a:xfrm>
          <a:prstGeom prst="rect">
            <a:avLst/>
          </a:prstGeom>
        </p:spPr>
      </p:pic>
      <p:pic>
        <p:nvPicPr>
          <p:cNvPr id="5" name="Image 1" descr="preencoded.png"/>
          <p:cNvPicPr>
            <a:picLocks noChangeAspect="1"/>
          </p:cNvPicPr>
          <p:nvPr/>
        </p:nvPicPr>
        <p:blipFill>
          <a:blip r:embed="rId4"/>
          <a:stretch>
            <a:fillRect/>
          </a:stretch>
        </p:blipFill>
        <p:spPr>
          <a:xfrm>
            <a:off x="138336" y="1586657"/>
            <a:ext cx="3152254" cy="1970187"/>
          </a:xfrm>
          <a:prstGeom prst="rect">
            <a:avLst/>
          </a:prstGeom>
        </p:spPr>
      </p:pic>
      <p:sp>
        <p:nvSpPr>
          <p:cNvPr id="6" name="Text 2"/>
          <p:cNvSpPr/>
          <p:nvPr/>
        </p:nvSpPr>
        <p:spPr>
          <a:xfrm>
            <a:off x="3816474" y="654844"/>
            <a:ext cx="4659734" cy="345877"/>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2724"/>
              </a:lnSpc>
              <a:buNone/>
            </a:pPr>
            <a:r>
              <a:rPr lang="en-US" sz="2179" b="1" kern="0" spc="-66">
                <a:solidFill>
                  <a:srgbClr val="000000"/>
                </a:solidFill>
                <a:latin typeface="Inter" pitchFamily="34" charset="0"/>
                <a:ea typeface="Inter" pitchFamily="34" charset="-122"/>
                <a:cs typeface="Inter" pitchFamily="34" charset="-120"/>
              </a:rPr>
              <a:t>How the Size Chart Generator Works</a:t>
            </a:r>
            <a:endParaRPr lang="en-US" sz="2179"/>
          </a:p>
        </p:txBody>
      </p:sp>
      <p:sp>
        <p:nvSpPr>
          <p:cNvPr id="7" name="Text 3"/>
          <p:cNvSpPr/>
          <p:nvPr/>
        </p:nvSpPr>
        <p:spPr>
          <a:xfrm>
            <a:off x="3816474" y="1166738"/>
            <a:ext cx="4940052" cy="531316"/>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395"/>
              </a:lnSpc>
              <a:buNone/>
            </a:pPr>
            <a:r>
              <a:rPr lang="en-US" sz="872" kern="0" spc="-18">
                <a:solidFill>
                  <a:srgbClr val="272525"/>
                </a:solidFill>
                <a:latin typeface="Inter" pitchFamily="34" charset="0"/>
                <a:ea typeface="Inter" pitchFamily="34" charset="-122"/>
                <a:cs typeface="Inter" pitchFamily="34" charset="-120"/>
              </a:rPr>
              <a:t>The AI-powered size chart generator uses machine learning algorithms to analyze vast amounts of data, including customer measurements, clothing styles, and feedback from previous purchases.</a:t>
            </a:r>
            <a:endParaRPr lang="en-US" sz="872"/>
          </a:p>
        </p:txBody>
      </p:sp>
      <p:sp>
        <p:nvSpPr>
          <p:cNvPr id="8" name="Shape 4"/>
          <p:cNvSpPr/>
          <p:nvPr/>
        </p:nvSpPr>
        <p:spPr>
          <a:xfrm>
            <a:off x="3975348" y="1822549"/>
            <a:ext cx="14288" cy="2666033"/>
          </a:xfrm>
          <a:prstGeom prst="roundRect">
            <a:avLst>
              <a:gd name="adj" fmla="val 325440"/>
            </a:avLst>
          </a:prstGeom>
          <a:solidFill>
            <a:srgbClr val="C0C1D7"/>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9" name="Shape 5"/>
          <p:cNvSpPr/>
          <p:nvPr/>
        </p:nvSpPr>
        <p:spPr>
          <a:xfrm>
            <a:off x="4092736" y="2064395"/>
            <a:ext cx="387474" cy="14288"/>
          </a:xfrm>
          <a:prstGeom prst="roundRect">
            <a:avLst>
              <a:gd name="adj" fmla="val 325440"/>
            </a:avLst>
          </a:prstGeom>
          <a:solidFill>
            <a:srgbClr val="C0C1D7"/>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0" name="Shape 6"/>
          <p:cNvSpPr/>
          <p:nvPr/>
        </p:nvSpPr>
        <p:spPr>
          <a:xfrm>
            <a:off x="3857960" y="1947044"/>
            <a:ext cx="249064" cy="249064"/>
          </a:xfrm>
          <a:prstGeom prst="roundRect">
            <a:avLst>
              <a:gd name="adj" fmla="val 18669"/>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1" name="Text 7"/>
          <p:cNvSpPr/>
          <p:nvPr/>
        </p:nvSpPr>
        <p:spPr>
          <a:xfrm>
            <a:off x="3949191" y="1988493"/>
            <a:ext cx="66601" cy="166092"/>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ctr">
              <a:lnSpc>
                <a:spcPts val="1308"/>
              </a:lnSpc>
              <a:buNone/>
            </a:pPr>
            <a:r>
              <a:rPr lang="en-US" sz="1308" b="1" kern="0" spc="-39">
                <a:solidFill>
                  <a:srgbClr val="272525"/>
                </a:solidFill>
                <a:latin typeface="Inter" pitchFamily="34" charset="0"/>
                <a:ea typeface="Inter" pitchFamily="34" charset="-122"/>
                <a:cs typeface="Inter" pitchFamily="34" charset="-120"/>
              </a:rPr>
              <a:t>1</a:t>
            </a:r>
            <a:endParaRPr lang="en-US" sz="1308"/>
          </a:p>
        </p:txBody>
      </p:sp>
      <p:sp>
        <p:nvSpPr>
          <p:cNvPr id="12" name="Text 8"/>
          <p:cNvSpPr/>
          <p:nvPr/>
        </p:nvSpPr>
        <p:spPr>
          <a:xfrm>
            <a:off x="4591347" y="1933203"/>
            <a:ext cx="1383804" cy="173013"/>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62"/>
              </a:lnSpc>
              <a:buNone/>
            </a:pPr>
            <a:r>
              <a:rPr lang="en-US" sz="1089" b="1" kern="0" spc="-33">
                <a:solidFill>
                  <a:srgbClr val="272525"/>
                </a:solidFill>
                <a:latin typeface="Inter" pitchFamily="34" charset="0"/>
                <a:ea typeface="Inter" pitchFamily="34" charset="-122"/>
                <a:cs typeface="Inter" pitchFamily="34" charset="-120"/>
              </a:rPr>
              <a:t>Data Collection</a:t>
            </a:r>
            <a:endParaRPr lang="en-US" sz="1089"/>
          </a:p>
        </p:txBody>
      </p:sp>
      <p:sp>
        <p:nvSpPr>
          <p:cNvPr id="13" name="Text 9"/>
          <p:cNvSpPr/>
          <p:nvPr/>
        </p:nvSpPr>
        <p:spPr>
          <a:xfrm>
            <a:off x="4591348" y="2172593"/>
            <a:ext cx="4165178" cy="354211"/>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95"/>
              </a:lnSpc>
              <a:buNone/>
            </a:pPr>
            <a:r>
              <a:rPr lang="en-US" sz="872" kern="0" spc="-18">
                <a:solidFill>
                  <a:srgbClr val="272525"/>
                </a:solidFill>
                <a:latin typeface="Inter" pitchFamily="34" charset="0"/>
                <a:ea typeface="Inter" pitchFamily="34" charset="-122"/>
                <a:cs typeface="Inter" pitchFamily="34" charset="-120"/>
              </a:rPr>
              <a:t>The AI model gathers data from customer measurements, garment dimensions, and past purchase history.</a:t>
            </a:r>
            <a:endParaRPr lang="en-US" sz="872"/>
          </a:p>
        </p:txBody>
      </p:sp>
      <p:sp>
        <p:nvSpPr>
          <p:cNvPr id="14" name="Shape 10"/>
          <p:cNvSpPr/>
          <p:nvPr/>
        </p:nvSpPr>
        <p:spPr>
          <a:xfrm>
            <a:off x="4092736" y="2989957"/>
            <a:ext cx="387474" cy="14288"/>
          </a:xfrm>
          <a:prstGeom prst="roundRect">
            <a:avLst>
              <a:gd name="adj" fmla="val 325440"/>
            </a:avLst>
          </a:prstGeom>
          <a:solidFill>
            <a:srgbClr val="C0C1D7"/>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5" name="Shape 11"/>
          <p:cNvSpPr/>
          <p:nvPr/>
        </p:nvSpPr>
        <p:spPr>
          <a:xfrm>
            <a:off x="3857960" y="2872606"/>
            <a:ext cx="249064" cy="249064"/>
          </a:xfrm>
          <a:prstGeom prst="roundRect">
            <a:avLst>
              <a:gd name="adj" fmla="val 18669"/>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16" name="Text 12"/>
          <p:cNvSpPr/>
          <p:nvPr/>
        </p:nvSpPr>
        <p:spPr>
          <a:xfrm>
            <a:off x="3932672" y="2914055"/>
            <a:ext cx="99641" cy="166092"/>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ctr">
              <a:lnSpc>
                <a:spcPts val="1308"/>
              </a:lnSpc>
              <a:buNone/>
            </a:pPr>
            <a:r>
              <a:rPr lang="en-US" sz="1308" b="1" kern="0" spc="-39">
                <a:solidFill>
                  <a:srgbClr val="272525"/>
                </a:solidFill>
                <a:latin typeface="Inter" pitchFamily="34" charset="0"/>
                <a:ea typeface="Inter" pitchFamily="34" charset="-122"/>
                <a:cs typeface="Inter" pitchFamily="34" charset="-120"/>
              </a:rPr>
              <a:t>2</a:t>
            </a:r>
            <a:endParaRPr lang="en-US" sz="1308"/>
          </a:p>
        </p:txBody>
      </p:sp>
      <p:sp>
        <p:nvSpPr>
          <p:cNvPr id="17" name="Text 13"/>
          <p:cNvSpPr/>
          <p:nvPr/>
        </p:nvSpPr>
        <p:spPr>
          <a:xfrm>
            <a:off x="4591347" y="2858765"/>
            <a:ext cx="1383804" cy="173013"/>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62"/>
              </a:lnSpc>
              <a:buNone/>
            </a:pPr>
            <a:r>
              <a:rPr lang="en-US" sz="1089" b="1" kern="0" spc="-33">
                <a:solidFill>
                  <a:srgbClr val="272525"/>
                </a:solidFill>
                <a:latin typeface="Inter" pitchFamily="34" charset="0"/>
                <a:ea typeface="Inter" pitchFamily="34" charset="-122"/>
                <a:cs typeface="Inter" pitchFamily="34" charset="-120"/>
              </a:rPr>
              <a:t>Algorithm Training</a:t>
            </a:r>
            <a:endParaRPr lang="en-US" sz="1089"/>
          </a:p>
        </p:txBody>
      </p:sp>
      <p:sp>
        <p:nvSpPr>
          <p:cNvPr id="18" name="Text 14"/>
          <p:cNvSpPr/>
          <p:nvPr/>
        </p:nvSpPr>
        <p:spPr>
          <a:xfrm>
            <a:off x="4591348" y="3098155"/>
            <a:ext cx="4165178" cy="354211"/>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95"/>
              </a:lnSpc>
              <a:buNone/>
            </a:pPr>
            <a:r>
              <a:rPr lang="en-US" sz="872" kern="0" spc="-18">
                <a:solidFill>
                  <a:srgbClr val="272525"/>
                </a:solidFill>
                <a:latin typeface="Inter" pitchFamily="34" charset="0"/>
                <a:ea typeface="Inter" pitchFamily="34" charset="-122"/>
                <a:cs typeface="Inter" pitchFamily="34" charset="-120"/>
              </a:rPr>
              <a:t>Machine learning algorithms are trained on the collected data to identify patterns and predict accurate size recommendations.</a:t>
            </a:r>
            <a:endParaRPr lang="en-US" sz="872"/>
          </a:p>
        </p:txBody>
      </p:sp>
      <p:sp>
        <p:nvSpPr>
          <p:cNvPr id="19" name="Shape 15"/>
          <p:cNvSpPr/>
          <p:nvPr/>
        </p:nvSpPr>
        <p:spPr>
          <a:xfrm>
            <a:off x="4092736" y="3915519"/>
            <a:ext cx="387474" cy="14288"/>
          </a:xfrm>
          <a:prstGeom prst="roundRect">
            <a:avLst>
              <a:gd name="adj" fmla="val 325440"/>
            </a:avLst>
          </a:prstGeom>
          <a:solidFill>
            <a:srgbClr val="C0C1D7"/>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20" name="Shape 16"/>
          <p:cNvSpPr/>
          <p:nvPr/>
        </p:nvSpPr>
        <p:spPr>
          <a:xfrm>
            <a:off x="3857960" y="3798168"/>
            <a:ext cx="249064" cy="249064"/>
          </a:xfrm>
          <a:prstGeom prst="roundRect">
            <a:avLst>
              <a:gd name="adj" fmla="val 18669"/>
            </a:avLst>
          </a:prstGeom>
          <a:solidFill>
            <a:srgbClr val="DADBF1"/>
          </a:solidFill>
          <a:ln w="7620">
            <a:solidFill>
              <a:srgbClr val="C0C1D7"/>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21" name="Text 17"/>
          <p:cNvSpPr/>
          <p:nvPr/>
        </p:nvSpPr>
        <p:spPr>
          <a:xfrm>
            <a:off x="3931332" y="3839617"/>
            <a:ext cx="102245" cy="166092"/>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ctr">
              <a:lnSpc>
                <a:spcPts val="1308"/>
              </a:lnSpc>
              <a:buNone/>
            </a:pPr>
            <a:r>
              <a:rPr lang="en-US" sz="1308" b="1" kern="0" spc="-39">
                <a:solidFill>
                  <a:srgbClr val="272525"/>
                </a:solidFill>
                <a:latin typeface="Inter" pitchFamily="34" charset="0"/>
                <a:ea typeface="Inter" pitchFamily="34" charset="-122"/>
                <a:cs typeface="Inter" pitchFamily="34" charset="-120"/>
              </a:rPr>
              <a:t>3</a:t>
            </a:r>
            <a:endParaRPr lang="en-US" sz="1308"/>
          </a:p>
        </p:txBody>
      </p:sp>
      <p:sp>
        <p:nvSpPr>
          <p:cNvPr id="22" name="Text 18"/>
          <p:cNvSpPr/>
          <p:nvPr/>
        </p:nvSpPr>
        <p:spPr>
          <a:xfrm>
            <a:off x="4591347" y="3784327"/>
            <a:ext cx="1426369" cy="173013"/>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62"/>
              </a:lnSpc>
              <a:buNone/>
            </a:pPr>
            <a:r>
              <a:rPr lang="en-US" sz="1089" b="1" kern="0" spc="-33">
                <a:solidFill>
                  <a:srgbClr val="272525"/>
                </a:solidFill>
                <a:latin typeface="Inter" pitchFamily="34" charset="0"/>
                <a:ea typeface="Inter" pitchFamily="34" charset="-122"/>
                <a:cs typeface="Inter" pitchFamily="34" charset="-120"/>
              </a:rPr>
              <a:t>Size Recommendation</a:t>
            </a:r>
            <a:endParaRPr lang="en-US" sz="1089"/>
          </a:p>
        </p:txBody>
      </p:sp>
      <p:sp>
        <p:nvSpPr>
          <p:cNvPr id="23" name="Text 19"/>
          <p:cNvSpPr/>
          <p:nvPr/>
        </p:nvSpPr>
        <p:spPr>
          <a:xfrm>
            <a:off x="4591348" y="4023718"/>
            <a:ext cx="4165178" cy="354211"/>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95"/>
              </a:lnSpc>
              <a:buNone/>
            </a:pPr>
            <a:r>
              <a:rPr lang="en-US" sz="872" kern="0" spc="-18">
                <a:solidFill>
                  <a:srgbClr val="272525"/>
                </a:solidFill>
                <a:latin typeface="Inter" pitchFamily="34" charset="0"/>
                <a:ea typeface="Inter" pitchFamily="34" charset="-122"/>
                <a:cs typeface="Inter" pitchFamily="34" charset="-120"/>
              </a:rPr>
              <a:t>Based on the trained algorithms, the generator provides personalized size suggestions to customers during the shopping process.</a:t>
            </a:r>
            <a:endParaRPr lang="en-US" sz="872"/>
          </a:p>
        </p:txBody>
      </p:sp>
    </p:spTree>
    <p:extLst>
      <p:ext uri="{BB962C8B-B14F-4D97-AF65-F5344CB8AC3E}">
        <p14:creationId xmlns:p14="http://schemas.microsoft.com/office/powerpoint/2010/main" val="415259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Results and Analysis:</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8" name="Google Shape;98;p21"/>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indent="0" algn="just">
              <a:lnSpc>
                <a:spcPct val="114999"/>
              </a:lnSpc>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These visualizations depict how body measurements like height, weight, bust, waist, and hips are grouped into distinct clusters. The patterns reveal correlations between features and how individuals with similar measurements are categorized into specific size groups.</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 name="Picture 2" descr="A graph of a number of different colored lines&#10;&#10;Description automatically generated with medium confidence">
            <a:extLst>
              <a:ext uri="{FF2B5EF4-FFF2-40B4-BE49-F238E27FC236}">
                <a16:creationId xmlns:a16="http://schemas.microsoft.com/office/drawing/2014/main" id="{E8BDD365-4F14-99A6-2E89-21DAADCF4B25}"/>
              </a:ext>
            </a:extLst>
          </p:cNvPr>
          <p:cNvPicPr>
            <a:picLocks noChangeAspect="1"/>
          </p:cNvPicPr>
          <p:nvPr/>
        </p:nvPicPr>
        <p:blipFill>
          <a:blip r:embed="rId3"/>
          <a:stretch>
            <a:fillRect/>
          </a:stretch>
        </p:blipFill>
        <p:spPr>
          <a:xfrm>
            <a:off x="128897" y="1641004"/>
            <a:ext cx="4513287" cy="2707972"/>
          </a:xfrm>
          <a:prstGeom prst="rect">
            <a:avLst/>
          </a:prstGeom>
        </p:spPr>
      </p:pic>
      <p:pic>
        <p:nvPicPr>
          <p:cNvPr id="5" name="Picture 4" descr="A collage of graphs&#10;&#10;Description automatically generated">
            <a:extLst>
              <a:ext uri="{FF2B5EF4-FFF2-40B4-BE49-F238E27FC236}">
                <a16:creationId xmlns:a16="http://schemas.microsoft.com/office/drawing/2014/main" id="{DE2A9B4C-254B-4A2C-E1F2-2527E0D363EB}"/>
              </a:ext>
            </a:extLst>
          </p:cNvPr>
          <p:cNvPicPr>
            <a:picLocks noChangeAspect="1"/>
          </p:cNvPicPr>
          <p:nvPr/>
        </p:nvPicPr>
        <p:blipFill>
          <a:blip r:embed="rId4"/>
          <a:stretch>
            <a:fillRect/>
          </a:stretch>
        </p:blipFill>
        <p:spPr>
          <a:xfrm>
            <a:off x="4045599" y="1486829"/>
            <a:ext cx="4892596" cy="29355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08B71A7-B4F6-F331-3473-C348239574E9}"/>
              </a:ext>
            </a:extLst>
          </p:cNvPr>
          <p:cNvPicPr>
            <a:picLocks noChangeAspect="1"/>
          </p:cNvPicPr>
          <p:nvPr/>
        </p:nvPicPr>
        <p:blipFill>
          <a:blip r:embed="rId2"/>
          <a:stretch>
            <a:fillRect/>
          </a:stretch>
        </p:blipFill>
        <p:spPr>
          <a:xfrm>
            <a:off x="0" y="239620"/>
            <a:ext cx="9144000" cy="213741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B23D5782-9A20-276C-6FC9-C8130492DB8F}"/>
              </a:ext>
            </a:extLst>
          </p:cNvPr>
          <p:cNvPicPr>
            <a:picLocks noChangeAspect="1"/>
          </p:cNvPicPr>
          <p:nvPr/>
        </p:nvPicPr>
        <p:blipFill>
          <a:blip r:embed="rId3"/>
          <a:stretch>
            <a:fillRect/>
          </a:stretch>
        </p:blipFill>
        <p:spPr>
          <a:xfrm>
            <a:off x="0" y="3379695"/>
            <a:ext cx="9144000" cy="1508760"/>
          </a:xfrm>
          <a:prstGeom prst="rect">
            <a:avLst/>
          </a:prstGeom>
        </p:spPr>
      </p:pic>
      <p:sp>
        <p:nvSpPr>
          <p:cNvPr id="2" name="TextBox 1">
            <a:extLst>
              <a:ext uri="{FF2B5EF4-FFF2-40B4-BE49-F238E27FC236}">
                <a16:creationId xmlns:a16="http://schemas.microsoft.com/office/drawing/2014/main" id="{64F7A380-CA18-5BF9-7209-1B62BAAA968A}"/>
              </a:ext>
            </a:extLst>
          </p:cNvPr>
          <p:cNvSpPr txBox="1"/>
          <p:nvPr/>
        </p:nvSpPr>
        <p:spPr>
          <a:xfrm>
            <a:off x="0" y="2555197"/>
            <a:ext cx="90296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The first result shows the model's evaluation report, highlighting an overall accuracy of 97% across all clusters, with strong precision, recall, and f1-scores, indicating robust performance. The second result demonstrates a prediction example where the model successfully classified user measurements into Cluster 3 and recommended a size XL.</a:t>
            </a:r>
          </a:p>
        </p:txBody>
      </p:sp>
    </p:spTree>
    <p:extLst>
      <p:ext uri="{BB962C8B-B14F-4D97-AF65-F5344CB8AC3E}">
        <p14:creationId xmlns:p14="http://schemas.microsoft.com/office/powerpoint/2010/main" val="99140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410594EE-1EA1-FF74-AFAA-E6864F3C070C}"/>
              </a:ext>
            </a:extLst>
          </p:cNvPr>
          <p:cNvPicPr>
            <a:picLocks noChangeAspect="1"/>
          </p:cNvPicPr>
          <p:nvPr/>
        </p:nvPicPr>
        <p:blipFill>
          <a:blip r:embed="rId2"/>
          <a:stretch>
            <a:fillRect/>
          </a:stretch>
        </p:blipFill>
        <p:spPr>
          <a:xfrm>
            <a:off x="1770297" y="392382"/>
            <a:ext cx="5603405" cy="4636818"/>
          </a:xfrm>
          <a:prstGeom prst="rect">
            <a:avLst/>
          </a:prstGeom>
        </p:spPr>
      </p:pic>
      <p:sp>
        <p:nvSpPr>
          <p:cNvPr id="6" name="TextBox 5">
            <a:extLst>
              <a:ext uri="{FF2B5EF4-FFF2-40B4-BE49-F238E27FC236}">
                <a16:creationId xmlns:a16="http://schemas.microsoft.com/office/drawing/2014/main" id="{BFB0556E-43F2-FA2C-CD2F-85BC696DA3FF}"/>
              </a:ext>
            </a:extLst>
          </p:cNvPr>
          <p:cNvSpPr txBox="1"/>
          <p:nvPr/>
        </p:nvSpPr>
        <p:spPr>
          <a:xfrm>
            <a:off x="3375660" y="30480"/>
            <a:ext cx="1681871" cy="338554"/>
          </a:xfrm>
          <a:prstGeom prst="rect">
            <a:avLst/>
          </a:prstGeom>
          <a:noFill/>
        </p:spPr>
        <p:txBody>
          <a:bodyPr wrap="none" rtlCol="0">
            <a:spAutoFit/>
          </a:bodyPr>
          <a:lstStyle/>
          <a:p>
            <a:r>
              <a:rPr lang="en-IN" sz="1600" dirty="0">
                <a:solidFill>
                  <a:schemeClr val="tx1">
                    <a:lumMod val="75000"/>
                    <a:lumOff val="25000"/>
                  </a:schemeClr>
                </a:solidFill>
                <a:latin typeface="Times New Roman" panose="02020603050405020304" pitchFamily="18" charset="0"/>
                <a:cs typeface="Times New Roman" panose="02020603050405020304" pitchFamily="18" charset="0"/>
              </a:rPr>
              <a:t>Hierarchy of Files</a:t>
            </a:r>
          </a:p>
        </p:txBody>
      </p:sp>
    </p:spTree>
    <p:extLst>
      <p:ext uri="{BB962C8B-B14F-4D97-AF65-F5344CB8AC3E}">
        <p14:creationId xmlns:p14="http://schemas.microsoft.com/office/powerpoint/2010/main" val="77433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390180" y="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tx1">
                    <a:lumMod val="75000"/>
                    <a:lumOff val="25000"/>
                  </a:schemeClr>
                </a:solidFill>
                <a:latin typeface="Times New Roman"/>
                <a:cs typeface="Times New Roman"/>
              </a:rPr>
              <a:t>Team Introduction</a:t>
            </a:r>
          </a:p>
        </p:txBody>
      </p:sp>
      <p:sp>
        <p:nvSpPr>
          <p:cNvPr id="80" name="Google Shape;80;p18"/>
          <p:cNvSpPr txBox="1">
            <a:spLocks noGrp="1"/>
          </p:cNvSpPr>
          <p:nvPr>
            <p:ph type="body" idx="1"/>
          </p:nvPr>
        </p:nvSpPr>
        <p:spPr>
          <a:xfrm>
            <a:off x="309750" y="445025"/>
            <a:ext cx="8520600" cy="38254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solidFill>
                  <a:schemeClr val="tx1">
                    <a:lumMod val="75000"/>
                    <a:lumOff val="25000"/>
                  </a:schemeClr>
                </a:solidFill>
                <a:latin typeface="Times New Roman"/>
                <a:cs typeface="Times New Roman"/>
              </a:rPr>
              <a:t>Title: </a:t>
            </a:r>
          </a:p>
          <a:p>
            <a:pPr marL="0" indent="0" algn="just">
              <a:buNone/>
            </a:pPr>
            <a:r>
              <a:rPr lang="en-US" b="1" dirty="0">
                <a:solidFill>
                  <a:schemeClr val="tx1">
                    <a:lumMod val="75000"/>
                    <a:lumOff val="25000"/>
                  </a:schemeClr>
                </a:solidFill>
                <a:latin typeface="Times New Roman"/>
                <a:cs typeface="Times New Roman"/>
              </a:rPr>
              <a:t>AI-Powered Size Chart Generator for Apparel Sellers</a:t>
            </a:r>
          </a:p>
          <a:p>
            <a:pPr marL="0" indent="0" algn="just">
              <a:buNone/>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dirty="0">
                <a:solidFill>
                  <a:schemeClr val="tx1">
                    <a:lumMod val="75000"/>
                    <a:lumOff val="25000"/>
                  </a:schemeClr>
                </a:solidFill>
                <a:latin typeface="Times New Roman"/>
                <a:cs typeface="Times New Roman"/>
              </a:rPr>
              <a:t>Team Name: </a:t>
            </a:r>
          </a:p>
          <a:p>
            <a:pPr marL="0" lvl="0" indent="0" algn="just" rtl="0">
              <a:spcBef>
                <a:spcPts val="0"/>
              </a:spcBef>
              <a:spcAft>
                <a:spcPts val="0"/>
              </a:spcAft>
              <a:buNone/>
            </a:pPr>
            <a:r>
              <a:rPr lang="en-US" b="1" dirty="0">
                <a:solidFill>
                  <a:schemeClr val="tx1">
                    <a:lumMod val="75000"/>
                    <a:lumOff val="25000"/>
                  </a:schemeClr>
                </a:solidFill>
                <a:latin typeface="Times New Roman"/>
                <a:cs typeface="Times New Roman"/>
              </a:rPr>
              <a:t>TLE</a:t>
            </a:r>
          </a:p>
          <a:p>
            <a:pPr marL="0" lvl="0" indent="0" algn="just" rtl="0">
              <a:spcBef>
                <a:spcPts val="0"/>
              </a:spcBef>
              <a:spcAft>
                <a:spcPts val="0"/>
              </a:spcAft>
              <a:buNone/>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None/>
            </a:pPr>
            <a:r>
              <a:rPr lang="en-US" sz="1400" dirty="0">
                <a:solidFill>
                  <a:schemeClr val="tx1">
                    <a:lumMod val="75000"/>
                    <a:lumOff val="25000"/>
                  </a:schemeClr>
                </a:solidFill>
                <a:latin typeface="Times New Roman"/>
                <a:cs typeface="Times New Roman"/>
              </a:rPr>
              <a:t>Team Members: </a:t>
            </a:r>
          </a:p>
          <a:p>
            <a:pPr marL="0" indent="0" algn="just">
              <a:buNone/>
            </a:pPr>
            <a:r>
              <a:rPr lang="en-US" b="1" dirty="0">
                <a:solidFill>
                  <a:schemeClr val="tx1">
                    <a:lumMod val="75000"/>
                    <a:lumOff val="25000"/>
                  </a:schemeClr>
                </a:solidFill>
                <a:latin typeface="Times New Roman"/>
                <a:cs typeface="Times New Roman"/>
              </a:rPr>
              <a:t>Vaibhav Shukla (Team Leader)</a:t>
            </a:r>
          </a:p>
          <a:p>
            <a:pPr marL="0" indent="0" algn="just">
              <a:buNone/>
            </a:pPr>
            <a:r>
              <a:rPr lang="en-US" b="1" dirty="0">
                <a:solidFill>
                  <a:schemeClr val="tx1">
                    <a:lumMod val="75000"/>
                    <a:lumOff val="25000"/>
                  </a:schemeClr>
                </a:solidFill>
                <a:latin typeface="Times New Roman"/>
                <a:cs typeface="Times New Roman"/>
              </a:rPr>
              <a:t>Juhi Dwivedi (Team Member)</a:t>
            </a:r>
          </a:p>
          <a:p>
            <a:pPr marL="0" indent="0" algn="just">
              <a:buNone/>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None/>
            </a:pPr>
            <a:r>
              <a:rPr lang="en-US" sz="1400" dirty="0">
                <a:solidFill>
                  <a:schemeClr val="tx1">
                    <a:lumMod val="75000"/>
                    <a:lumOff val="25000"/>
                  </a:schemeClr>
                </a:solidFill>
                <a:latin typeface="Times New Roman"/>
                <a:cs typeface="Times New Roman"/>
              </a:rPr>
              <a:t>College/University: </a:t>
            </a:r>
          </a:p>
          <a:p>
            <a:pPr marL="0" indent="0" algn="just">
              <a:buNone/>
            </a:pPr>
            <a:r>
              <a:rPr lang="en-US" b="1" dirty="0">
                <a:solidFill>
                  <a:schemeClr val="tx1">
                    <a:lumMod val="75000"/>
                    <a:lumOff val="25000"/>
                  </a:schemeClr>
                </a:solidFill>
                <a:latin typeface="Times New Roman"/>
                <a:cs typeface="Times New Roman"/>
              </a:rPr>
              <a:t>Amity University</a:t>
            </a:r>
          </a:p>
          <a:p>
            <a:pPr marL="0" indent="0" algn="just">
              <a:buNone/>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400" dirty="0">
                <a:solidFill>
                  <a:schemeClr val="tx1">
                    <a:lumMod val="75000"/>
                    <a:lumOff val="25000"/>
                  </a:schemeClr>
                </a:solidFill>
                <a:latin typeface="Times New Roman"/>
                <a:cs typeface="Times New Roman"/>
              </a:rPr>
              <a:t>Date: </a:t>
            </a:r>
          </a:p>
          <a:p>
            <a:pPr marL="0" lvl="0" indent="0" algn="just" rtl="0">
              <a:spcBef>
                <a:spcPts val="0"/>
              </a:spcBef>
              <a:spcAft>
                <a:spcPts val="0"/>
              </a:spcAft>
              <a:buNone/>
            </a:pPr>
            <a:r>
              <a:rPr lang="en-US" b="1" dirty="0">
                <a:solidFill>
                  <a:schemeClr val="tx1">
                    <a:lumMod val="75000"/>
                    <a:lumOff val="25000"/>
                  </a:schemeClr>
                </a:solidFill>
                <a:latin typeface="Times New Roman"/>
                <a:cs typeface="Times New Roman"/>
              </a:rPr>
              <a:t>25-08-2024</a:t>
            </a:r>
          </a:p>
          <a:p>
            <a:pPr marL="0" lvl="0" indent="0" algn="just" rtl="0">
              <a:spcBef>
                <a:spcPts val="0"/>
              </a:spcBef>
              <a:spcAft>
                <a:spcPts val="1200"/>
              </a:spcAft>
              <a:buNone/>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2" name="Picture 1" descr="A logo for a computer&#10;&#10;Description automatically generated">
            <a:extLst>
              <a:ext uri="{FF2B5EF4-FFF2-40B4-BE49-F238E27FC236}">
                <a16:creationId xmlns:a16="http://schemas.microsoft.com/office/drawing/2014/main" id="{7863FDC0-229D-68B0-1A28-269738D7164D}"/>
              </a:ext>
            </a:extLst>
          </p:cNvPr>
          <p:cNvPicPr>
            <a:picLocks noChangeAspect="1"/>
          </p:cNvPicPr>
          <p:nvPr/>
        </p:nvPicPr>
        <p:blipFill>
          <a:blip r:embed="rId3"/>
          <a:stretch>
            <a:fillRect/>
          </a:stretch>
        </p:blipFill>
        <p:spPr>
          <a:xfrm>
            <a:off x="6204750" y="1284000"/>
            <a:ext cx="2629500" cy="2629500"/>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311700" y="38927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Challenges and Limitations:</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4" name="Google Shape;104;p22"/>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a:lnSpc>
                <a:spcPct val="114999"/>
              </a:lnSpc>
              <a:buNone/>
            </a:pP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During the development of the AI-Powered Size Chart Generator, we encountered several challenges and limitations, particularly related to data quality and handling missing values.</a:t>
            </a:r>
          </a:p>
          <a:p>
            <a:pPr>
              <a:lnSpc>
                <a:spcPct val="114999"/>
              </a:lnSpc>
              <a:buAutoNum type="arabicPeriod"/>
            </a:pPr>
            <a:endParaRPr 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14999"/>
              </a:lnSpc>
              <a:buAutoNum type="arabicPeriod"/>
            </a:pP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Missing Values and </a:t>
            </a:r>
            <a:r>
              <a:rPr lang="en-US" sz="1000" dirty="0" err="1">
                <a:solidFill>
                  <a:schemeClr val="tx1">
                    <a:lumMod val="75000"/>
                    <a:lumOff val="25000"/>
                  </a:schemeClr>
                </a:solidFill>
                <a:latin typeface="Times New Roman" panose="02020603050405020304" pitchFamily="18" charset="0"/>
                <a:cs typeface="Times New Roman" panose="02020603050405020304" pitchFamily="18" charset="0"/>
              </a:rPr>
              <a:t>NaN</a:t>
            </a: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 Data: One of the significant challenges was dealing with missing values (</a:t>
            </a:r>
            <a:r>
              <a:rPr lang="en-US" sz="1000" dirty="0" err="1">
                <a:solidFill>
                  <a:schemeClr val="tx1">
                    <a:lumMod val="75000"/>
                    <a:lumOff val="25000"/>
                  </a:schemeClr>
                </a:solidFill>
                <a:latin typeface="Times New Roman" panose="02020603050405020304" pitchFamily="18" charset="0"/>
                <a:cs typeface="Times New Roman" panose="02020603050405020304" pitchFamily="18" charset="0"/>
              </a:rPr>
              <a:t>NaN</a:t>
            </a: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 in the dataset. Specifically, the height data, which is a crucial feature for clustering and model prediction, had several missing entries. When we initially attempted to clean the dataset by removing rows with </a:t>
            </a:r>
            <a:r>
              <a:rPr lang="en-US" sz="1000" dirty="0" err="1">
                <a:solidFill>
                  <a:schemeClr val="tx1">
                    <a:lumMod val="75000"/>
                    <a:lumOff val="25000"/>
                  </a:schemeClr>
                </a:solidFill>
                <a:latin typeface="Times New Roman" panose="02020603050405020304" pitchFamily="18" charset="0"/>
                <a:cs typeface="Times New Roman" panose="02020603050405020304" pitchFamily="18" charset="0"/>
              </a:rPr>
              <a:t>NaN</a:t>
            </a: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 values, we found that it led to a substantial loss of data, effectively wiping out the majority of the dataset. This posed a significant challenge as it would undermine the model's ability to generalize and provide accurate predictions.</a:t>
            </a:r>
          </a:p>
          <a:p>
            <a:pPr>
              <a:lnSpc>
                <a:spcPct val="114999"/>
              </a:lnSpc>
              <a:buAutoNum type="arabicPeriod"/>
            </a:pPr>
            <a:endParaRPr 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14999"/>
              </a:lnSpc>
              <a:buAutoNum type="arabicPeriod"/>
            </a:pP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Handling Missing Data: To address this issue, we implemented strategies to handle missing data without compromising the integrity of the dataset. Instead of removing rows with missing values, we employed techniques such as imputing missing values with the most frequent value (mode) in the column or randomly selecting valid values from the existing data. This approach allowed us to retain the dataset's size and diversity while ensuring that the model could still learn from complete data.</a:t>
            </a:r>
          </a:p>
          <a:p>
            <a:pPr>
              <a:lnSpc>
                <a:spcPct val="114999"/>
              </a:lnSpc>
              <a:buAutoNum type="arabicPeriod"/>
            </a:pPr>
            <a:endParaRPr 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14999"/>
              </a:lnSpc>
              <a:buAutoNum type="arabicPeriod"/>
            </a:pP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Impact on Model Performance: While these strategies allowed us to preserve the dataset, they also introduced a limitation in terms of the potential accuracy and robustness of the model. Imputing missing values can sometimes introduce bias, especially if the missing data is not random. Additionally, the use of random valid values for imputation might not fully capture the true distribution of the missing data, which could affect the clustering outcomes and, subsequently, the size recommendations.</a:t>
            </a:r>
          </a:p>
          <a:p>
            <a:pPr>
              <a:lnSpc>
                <a:spcPct val="114999"/>
              </a:lnSpc>
              <a:buAutoNum type="arabicPeriod"/>
            </a:pPr>
            <a:endParaRPr lang="en-US" sz="10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nSpc>
                <a:spcPct val="114999"/>
              </a:lnSpc>
              <a:buNone/>
            </a:pPr>
            <a:r>
              <a:rPr lang="en-US" sz="1000" dirty="0">
                <a:solidFill>
                  <a:schemeClr val="tx1">
                    <a:lumMod val="75000"/>
                    <a:lumOff val="25000"/>
                  </a:schemeClr>
                </a:solidFill>
                <a:latin typeface="Times New Roman" panose="02020603050405020304" pitchFamily="18" charset="0"/>
                <a:cs typeface="Times New Roman" panose="02020603050405020304" pitchFamily="18" charset="0"/>
              </a:rPr>
              <a:t>In conclusion, handling missing data, particularly in critical features like height, was a challenging aspect of this project. Although we successfully implemented strategies to mitigate the issue, the approach has its limitations, which could impact the overall performance and accuracy of the model. Moving forward, collecting more complete and accurate data would be essential to further improve the model's effectiveness.</a:t>
            </a:r>
          </a:p>
        </p:txBody>
      </p:sp>
    </p:spTree>
    <p:extLst>
      <p:ext uri="{BB962C8B-B14F-4D97-AF65-F5344CB8AC3E}">
        <p14:creationId xmlns:p14="http://schemas.microsoft.com/office/powerpoint/2010/main" val="67535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2"/>
          <p:cNvSpPr txBox="1">
            <a:spLocks noGrp="1"/>
          </p:cNvSpPr>
          <p:nvPr>
            <p:ph type="body" idx="1"/>
          </p:nvPr>
        </p:nvSpPr>
        <p:spPr>
          <a:xfrm>
            <a:off x="311700" y="102861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Limitations:</a:t>
            </a:r>
          </a:p>
          <a:p>
            <a:pPr marL="0" lvl="0" indent="0" algn="l" rtl="0">
              <a:spcBef>
                <a:spcPts val="0"/>
              </a:spcBef>
              <a:spcAft>
                <a:spcPts val="0"/>
              </a:spcAft>
              <a:buNone/>
            </a:pPr>
            <a:endParaRPr lang="en-US" sz="1200"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Data Dependency:</a:t>
            </a:r>
          </a:p>
          <a:p>
            <a:pPr marL="0" lvl="0" indent="0" algn="l"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Limitation: The accuracy of size recommendations heavily relies on the quality and quantity of the data used for training. Limited or biased data can lead to less accurate predictions.</a:t>
            </a:r>
          </a:p>
          <a:p>
            <a:pPr marL="228600" indent="-228600">
              <a:lnSpc>
                <a:spcPct val="114999"/>
              </a:lnSpc>
              <a:buFont typeface="+mj-lt"/>
              <a:buAutoNum type="arabicPeriod"/>
            </a:pPr>
            <a:endParaRPr lang="en-US" sz="1200"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Real-Time Performance:</a:t>
            </a:r>
          </a:p>
          <a:p>
            <a:pPr marL="0" lvl="0" indent="0" algn="l"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Limitation: While the model is designed for accuracy, the computational cost of real-time predictions might impact performance, especially under heavy user loads.</a:t>
            </a:r>
          </a:p>
          <a:p>
            <a:pPr marL="228600" indent="-228600">
              <a:lnSpc>
                <a:spcPct val="114999"/>
              </a:lnSpc>
              <a:buFont typeface="+mj-lt"/>
              <a:buAutoNum type="arabicPeriod"/>
            </a:pPr>
            <a:endParaRPr lang="en-US" sz="1200" dirty="0">
              <a:solidFill>
                <a:srgbClr val="000000"/>
              </a:solidFill>
              <a:latin typeface="Times New Roman" panose="02020603050405020304" pitchFamily="18" charset="0"/>
              <a:cs typeface="Times New Roman" panose="02020603050405020304" pitchFamily="18" charset="0"/>
            </a:endParaRPr>
          </a:p>
          <a:p>
            <a:pPr marL="0" indent="0">
              <a:lnSpc>
                <a:spcPct val="114999"/>
              </a:lnSpc>
              <a:buNone/>
            </a:pPr>
            <a:r>
              <a:rPr lang="en-US" sz="1200" dirty="0">
                <a:solidFill>
                  <a:srgbClr val="000000"/>
                </a:solidFill>
                <a:latin typeface="Times New Roman" panose="02020603050405020304" pitchFamily="18" charset="0"/>
                <a:cs typeface="Times New Roman" panose="02020603050405020304" pitchFamily="18" charset="0"/>
              </a:rPr>
              <a:t>Clustering, particularly Agglomerative Clustering requires high computation </a:t>
            </a:r>
            <a:r>
              <a:rPr lang="en-US" sz="1200" dirty="0" err="1">
                <a:solidFill>
                  <a:srgbClr val="000000"/>
                </a:solidFill>
                <a:latin typeface="Times New Roman" panose="02020603050405020304" pitchFamily="18" charset="0"/>
                <a:cs typeface="Times New Roman" panose="02020603050405020304" pitchFamily="18" charset="0"/>
              </a:rPr>
              <a:t>units.Algorithms</a:t>
            </a:r>
            <a:r>
              <a:rPr lang="en-US" sz="1200" dirty="0">
                <a:solidFill>
                  <a:srgbClr val="000000"/>
                </a:solidFill>
                <a:latin typeface="Times New Roman" panose="02020603050405020304" pitchFamily="18" charset="0"/>
                <a:cs typeface="Times New Roman" panose="02020603050405020304" pitchFamily="18" charset="0"/>
              </a:rPr>
              <a:t> like </a:t>
            </a:r>
            <a:r>
              <a:rPr lang="en-US" sz="1200" dirty="0" err="1">
                <a:solidFill>
                  <a:srgbClr val="000000"/>
                </a:solidFill>
                <a:latin typeface="Times New Roman" panose="02020603050405020304" pitchFamily="18" charset="0"/>
                <a:cs typeface="Times New Roman" panose="02020603050405020304" pitchFamily="18" charset="0"/>
              </a:rPr>
              <a:t>KMeans</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DBScan</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etc</a:t>
            </a:r>
            <a:r>
              <a:rPr lang="en-US" sz="1200" dirty="0">
                <a:solidFill>
                  <a:srgbClr val="000000"/>
                </a:solidFill>
                <a:latin typeface="Times New Roman" panose="02020603050405020304" pitchFamily="18" charset="0"/>
                <a:cs typeface="Times New Roman" panose="02020603050405020304" pitchFamily="18" charset="0"/>
              </a:rPr>
              <a:t> were unsuitable here due to their sensitivity to outliers. </a:t>
            </a:r>
          </a:p>
        </p:txBody>
      </p:sp>
      <p:sp>
        <p:nvSpPr>
          <p:cNvPr id="6" name="Google Shape;103;p22">
            <a:extLst>
              <a:ext uri="{FF2B5EF4-FFF2-40B4-BE49-F238E27FC236}">
                <a16:creationId xmlns:a16="http://schemas.microsoft.com/office/drawing/2014/main" id="{D9FEC59A-7CA2-5337-99ED-84AC1BD4C786}"/>
              </a:ext>
            </a:extLst>
          </p:cNvPr>
          <p:cNvSpPr txBox="1">
            <a:spLocks noGrp="1"/>
          </p:cNvSpPr>
          <p:nvPr>
            <p:ph type="title"/>
          </p:nvPr>
        </p:nvSpPr>
        <p:spPr>
          <a:xfrm>
            <a:off x="311700" y="45591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Challenges and Limitations (</a:t>
            </a:r>
            <a:r>
              <a:rPr lang="en-US" sz="1600" b="1" dirty="0" err="1">
                <a:solidFill>
                  <a:schemeClr val="tx1">
                    <a:lumMod val="75000"/>
                    <a:lumOff val="25000"/>
                  </a:schemeClr>
                </a:solidFill>
                <a:latin typeface="Times New Roman" panose="02020603050405020304" pitchFamily="18" charset="0"/>
                <a:cs typeface="Times New Roman" panose="02020603050405020304" pitchFamily="18" charset="0"/>
              </a:rPr>
              <a:t>Contd</a:t>
            </a: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 :</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311700" y="519366"/>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900" b="1" dirty="0">
                <a:latin typeface="Times New Roman" panose="02020603050405020304" pitchFamily="18" charset="0"/>
                <a:cs typeface="Times New Roman" panose="02020603050405020304" pitchFamily="18" charset="0"/>
              </a:rPr>
              <a:t>Recommendations and Future Work:</a:t>
            </a:r>
            <a:endParaRPr sz="3700" dirty="0">
              <a:latin typeface="Times New Roman" panose="02020603050405020304" pitchFamily="18" charset="0"/>
              <a:cs typeface="Times New Roman" panose="02020603050405020304" pitchFamily="18" charset="0"/>
            </a:endParaRPr>
          </a:p>
        </p:txBody>
      </p:sp>
      <p:sp>
        <p:nvSpPr>
          <p:cNvPr id="110" name="Google Shape;110;p23"/>
          <p:cNvSpPr txBox="1">
            <a:spLocks noGrp="1"/>
          </p:cNvSpPr>
          <p:nvPr>
            <p:ph type="body" idx="1"/>
          </p:nvPr>
        </p:nvSpPr>
        <p:spPr>
          <a:xfrm>
            <a:off x="311700" y="114485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Recommendations:</a:t>
            </a:r>
          </a:p>
          <a:p>
            <a:pPr marL="171450" lvl="0" indent="-171450" algn="just" rtl="0">
              <a:spcBef>
                <a:spcPts val="0"/>
              </a:spcBef>
              <a:spcAft>
                <a:spcPts val="0"/>
              </a:spcAft>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Conduct further testing on diverse datasets to ensure the model’s adaptability.</a:t>
            </a:r>
          </a:p>
          <a:p>
            <a:pPr marL="171450" lvl="0" indent="-171450" algn="just" rtl="0">
              <a:spcBef>
                <a:spcPts val="0"/>
              </a:spcBef>
              <a:spcAft>
                <a:spcPts val="0"/>
              </a:spcAft>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Implement bias detection and mitigation techniques to enhance fairness.</a:t>
            </a:r>
          </a:p>
          <a:p>
            <a:pPr marL="0" lvl="0" indent="0" algn="just" rtl="0">
              <a:spcBef>
                <a:spcPts val="0"/>
              </a:spcBef>
              <a:spcAft>
                <a:spcPts val="0"/>
              </a:spcAft>
              <a:buNone/>
            </a:pPr>
            <a:endParaRPr lang="en-US" sz="1200" dirty="0">
              <a:solidFill>
                <a:srgbClr val="000000"/>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200" dirty="0">
                <a:solidFill>
                  <a:srgbClr val="000000"/>
                </a:solidFill>
                <a:latin typeface="Times New Roman" panose="02020603050405020304" pitchFamily="18" charset="0"/>
                <a:cs typeface="Times New Roman" panose="02020603050405020304" pitchFamily="18" charset="0"/>
              </a:rPr>
              <a:t>Future Work:</a:t>
            </a:r>
          </a:p>
          <a:p>
            <a:pPr marL="171450" lvl="0" indent="-171450" algn="just" rtl="0">
              <a:spcBef>
                <a:spcPts val="0"/>
              </a:spcBef>
              <a:spcAft>
                <a:spcPts val="0"/>
              </a:spcAft>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Develop advanced visualizations and reporting tools for designers.</a:t>
            </a:r>
          </a:p>
          <a:p>
            <a:pPr marL="171450" lvl="0" indent="-171450" algn="just" rtl="0">
              <a:spcBef>
                <a:spcPts val="0"/>
              </a:spcBef>
              <a:spcAft>
                <a:spcPts val="0"/>
              </a:spcAft>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Implement continuous learning mechanisms for the model to adapt based on new data.</a:t>
            </a:r>
          </a:p>
          <a:p>
            <a:pPr marL="171450" lvl="0" indent="-171450" algn="just" rtl="0">
              <a:spcBef>
                <a:spcPts val="0"/>
              </a:spcBef>
              <a:spcAft>
                <a:spcPts val="0"/>
              </a:spcAft>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Explore cross-cultural adaptability by incorporating regional datasets.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3496860" y="154185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600" b="1">
                <a:solidFill>
                  <a:schemeClr val="tx1">
                    <a:lumMod val="75000"/>
                    <a:lumOff val="25000"/>
                  </a:schemeClr>
                </a:solidFill>
                <a:latin typeface="Times New Roman" panose="02020603050405020304" pitchFamily="18" charset="0"/>
                <a:cs typeface="Times New Roman" panose="02020603050405020304" pitchFamily="18" charset="0"/>
              </a:rPr>
              <a:t>Appendices:</a:t>
            </a:r>
            <a:endParaRPr sz="16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16" name="Google Shape;116;p24"/>
          <p:cNvSpPr txBox="1">
            <a:spLocks noGrp="1"/>
          </p:cNvSpPr>
          <p:nvPr>
            <p:ph type="body" idx="1"/>
          </p:nvPr>
        </p:nvSpPr>
        <p:spPr>
          <a:xfrm>
            <a:off x="1337160" y="2114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IN" sz="2400" b="1" dirty="0">
                <a:solidFill>
                  <a:schemeClr val="tx1">
                    <a:lumMod val="75000"/>
                    <a:lumOff val="25000"/>
                  </a:schemeClr>
                </a:solidFill>
                <a:latin typeface="Times New Roman"/>
                <a:cs typeface="Times New Roman"/>
              </a:rPr>
              <a:t>GitHub : </a:t>
            </a:r>
            <a:r>
              <a:rPr lang="en-IN" sz="2400" b="1" dirty="0">
                <a:solidFill>
                  <a:srgbClr val="002060"/>
                </a:solidFill>
                <a:latin typeface="Times New Roman"/>
                <a:cs typeface="Times New Roman"/>
                <a:hlinkClick r:id="rId3">
                  <a:extLst>
                    <a:ext uri="{A12FA001-AC4F-418D-AE19-62706E023703}">
                      <ahyp:hlinkClr xmlns:ahyp="http://schemas.microsoft.com/office/drawing/2018/hyperlinkcolor" val="tx"/>
                    </a:ext>
                  </a:extLst>
                </a:hlinkClick>
              </a:rPr>
              <a:t>Click Here To Visit The Repository</a:t>
            </a:r>
            <a:endParaRPr sz="2400" b="1" dirty="0">
              <a:solidFill>
                <a:srgbClr val="002060"/>
              </a:solidFill>
              <a:latin typeface="Times New Roman"/>
              <a:cs typeface="Times New Roman"/>
            </a:endParaRPr>
          </a:p>
          <a:p>
            <a:pPr marL="0" lvl="0" indent="0" algn="l" rtl="0">
              <a:spcBef>
                <a:spcPts val="0"/>
              </a:spcBef>
              <a:spcAft>
                <a:spcPts val="0"/>
              </a:spcAft>
              <a:buNone/>
            </a:pPr>
            <a:endParaRPr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2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3" name="Shape 1"/>
          <p:cNvSpPr/>
          <p:nvPr/>
        </p:nvSpPr>
        <p:spPr>
          <a:xfrm>
            <a:off x="0" y="0"/>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pic>
        <p:nvPicPr>
          <p:cNvPr id="4" name="Image 0" descr="preencoded.png"/>
          <p:cNvPicPr>
            <a:picLocks noChangeAspect="1"/>
          </p:cNvPicPr>
          <p:nvPr/>
        </p:nvPicPr>
        <p:blipFill>
          <a:blip r:embed="rId3"/>
          <a:stretch>
            <a:fillRect/>
          </a:stretch>
        </p:blipFill>
        <p:spPr>
          <a:xfrm>
            <a:off x="0" y="0"/>
            <a:ext cx="3429000" cy="5143500"/>
          </a:xfrm>
          <a:prstGeom prst="rect">
            <a:avLst/>
          </a:prstGeom>
        </p:spPr>
      </p:pic>
      <p:pic>
        <p:nvPicPr>
          <p:cNvPr id="5" name="Image 1" descr="preencoded.png"/>
          <p:cNvPicPr>
            <a:picLocks noChangeAspect="1"/>
          </p:cNvPicPr>
          <p:nvPr/>
        </p:nvPicPr>
        <p:blipFill>
          <a:blip r:embed="rId4"/>
          <a:stretch>
            <a:fillRect/>
          </a:stretch>
        </p:blipFill>
        <p:spPr>
          <a:xfrm>
            <a:off x="177180" y="1418779"/>
            <a:ext cx="3074566" cy="2305943"/>
          </a:xfrm>
          <a:prstGeom prst="rect">
            <a:avLst/>
          </a:prstGeom>
        </p:spPr>
      </p:pic>
      <p:sp>
        <p:nvSpPr>
          <p:cNvPr id="6" name="Text 2"/>
          <p:cNvSpPr/>
          <p:nvPr/>
        </p:nvSpPr>
        <p:spPr>
          <a:xfrm>
            <a:off x="3925119" y="777553"/>
            <a:ext cx="4722763" cy="1834158"/>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4814"/>
              </a:lnSpc>
              <a:buNone/>
            </a:pPr>
            <a:r>
              <a:rPr lang="en-US" sz="3851" b="1" kern="0" spc="-116">
                <a:solidFill>
                  <a:srgbClr val="000000"/>
                </a:solidFill>
                <a:latin typeface="Inter" pitchFamily="34" charset="0"/>
                <a:ea typeface="Inter" pitchFamily="34" charset="-122"/>
                <a:cs typeface="Inter" pitchFamily="34" charset="-120"/>
              </a:rPr>
              <a:t>AI-Powered Size Chart Generator for Apparel Sellers</a:t>
            </a:r>
            <a:endParaRPr lang="en-US" sz="3851"/>
          </a:p>
        </p:txBody>
      </p:sp>
      <p:sp>
        <p:nvSpPr>
          <p:cNvPr id="7" name="Text 3"/>
          <p:cNvSpPr/>
          <p:nvPr/>
        </p:nvSpPr>
        <p:spPr>
          <a:xfrm>
            <a:off x="3925119" y="2824311"/>
            <a:ext cx="4722763" cy="1134071"/>
          </a:xfrm>
          <a:prstGeom prst="rect">
            <a:avLst/>
          </a:prstGeom>
          <a:noFill/>
          <a:ln/>
        </p:spPr>
        <p:txBody>
          <a:bodyPr wrap="square" lIns="91440" tIns="45720" rIns="91440" bIns="45720"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a:lnSpc>
                <a:spcPts val="1786"/>
              </a:lnSpc>
            </a:pPr>
            <a:r>
              <a:rPr lang="en-US" sz="1100" kern="0" spc="-23">
                <a:solidFill>
                  <a:srgbClr val="272525"/>
                </a:solidFill>
                <a:latin typeface="Inter"/>
                <a:ea typeface="Inter"/>
                <a:cs typeface="Inter" pitchFamily="34" charset="-120"/>
              </a:rPr>
              <a:t>Our solution outlines an innovative AI-powered size chart generator designed to revolutionize the apparel shopping experience on Flipkart's e-commerce platform. The generator provides accurate size recommendations, enhances customer satisfaction, and streamlines the return process.</a:t>
            </a:r>
            <a:endParaRPr lang="en-US" sz="1100">
              <a:latin typeface="Inter"/>
              <a:ea typeface="Inter"/>
            </a:endParaRPr>
          </a:p>
        </p:txBody>
      </p:sp>
      <p:sp>
        <p:nvSpPr>
          <p:cNvPr id="8" name="Shape 4"/>
          <p:cNvSpPr/>
          <p:nvPr/>
        </p:nvSpPr>
        <p:spPr>
          <a:xfrm>
            <a:off x="3925119" y="4128418"/>
            <a:ext cx="226814" cy="226814"/>
          </a:xfrm>
          <a:prstGeom prst="roundRect">
            <a:avLst>
              <a:gd name="adj" fmla="val 25194296"/>
            </a:avLst>
          </a:prstGeom>
          <a:noFill/>
          <a:ln w="7620">
            <a:solidFill>
              <a:srgbClr val="FFFFFF"/>
            </a:solidFill>
            <a:prstDash val="solid"/>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Tree>
    <p:extLst>
      <p:ext uri="{BB962C8B-B14F-4D97-AF65-F5344CB8AC3E}">
        <p14:creationId xmlns:p14="http://schemas.microsoft.com/office/powerpoint/2010/main" val="2006621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1"/>
          <p:cNvSpPr/>
          <p:nvPr/>
        </p:nvSpPr>
        <p:spPr>
          <a:xfrm>
            <a:off x="671523" y="5427018"/>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4" name="Text 2"/>
          <p:cNvSpPr/>
          <p:nvPr/>
        </p:nvSpPr>
        <p:spPr>
          <a:xfrm>
            <a:off x="436158" y="1109217"/>
            <a:ext cx="7215188" cy="442987"/>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3488"/>
              </a:lnSpc>
              <a:buNone/>
            </a:pPr>
            <a:r>
              <a:rPr lang="en-US" sz="2791" b="1" kern="0" spc="-84">
                <a:solidFill>
                  <a:srgbClr val="000000"/>
                </a:solidFill>
                <a:latin typeface="Inter" pitchFamily="34" charset="0"/>
                <a:ea typeface="Inter" pitchFamily="34" charset="-122"/>
                <a:cs typeface="Inter" pitchFamily="34" charset="-120"/>
              </a:rPr>
              <a:t>Overview of Flipkart's e-commerce platform</a:t>
            </a:r>
            <a:endParaRPr lang="en-US" sz="2791"/>
          </a:p>
        </p:txBody>
      </p:sp>
      <p:sp>
        <p:nvSpPr>
          <p:cNvPr id="5" name="Text 3"/>
          <p:cNvSpPr/>
          <p:nvPr/>
        </p:nvSpPr>
        <p:spPr>
          <a:xfrm>
            <a:off x="436159" y="1835721"/>
            <a:ext cx="8151763" cy="453628"/>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86"/>
              </a:lnSpc>
              <a:buNone/>
            </a:pPr>
            <a:r>
              <a:rPr lang="en-US" sz="1116" kern="0" spc="-23">
                <a:solidFill>
                  <a:srgbClr val="272525"/>
                </a:solidFill>
                <a:latin typeface="Inter" pitchFamily="34" charset="0"/>
                <a:ea typeface="Inter" pitchFamily="34" charset="-122"/>
                <a:cs typeface="Inter" pitchFamily="34" charset="-120"/>
              </a:rPr>
              <a:t>Flipkart is India's leading e-commerce platform, offering a vast selection of products across various categories, including apparel. The platform boasts a user-friendly interface, seamless checkout process, and a wide range of payment options.</a:t>
            </a:r>
            <a:endParaRPr lang="en-US" sz="1116"/>
          </a:p>
        </p:txBody>
      </p:sp>
      <p:sp>
        <p:nvSpPr>
          <p:cNvPr id="6" name="Text 4"/>
          <p:cNvSpPr/>
          <p:nvPr/>
        </p:nvSpPr>
        <p:spPr>
          <a:xfrm>
            <a:off x="436158" y="2590577"/>
            <a:ext cx="1772022" cy="221456"/>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44"/>
              </a:lnSpc>
              <a:buNone/>
            </a:pPr>
            <a:r>
              <a:rPr lang="en-US" sz="1396" b="1" kern="0" spc="-42">
                <a:solidFill>
                  <a:srgbClr val="000000"/>
                </a:solidFill>
                <a:latin typeface="Inter" pitchFamily="34" charset="0"/>
                <a:ea typeface="Inter" pitchFamily="34" charset="-122"/>
                <a:cs typeface="Inter" pitchFamily="34" charset="-120"/>
              </a:rPr>
              <a:t>Product Categories</a:t>
            </a:r>
            <a:endParaRPr lang="en-US" sz="1396"/>
          </a:p>
        </p:txBody>
      </p:sp>
      <p:sp>
        <p:nvSpPr>
          <p:cNvPr id="7" name="Text 5"/>
          <p:cNvSpPr/>
          <p:nvPr/>
        </p:nvSpPr>
        <p:spPr>
          <a:xfrm>
            <a:off x="424827" y="2896530"/>
            <a:ext cx="2486323" cy="680443"/>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86"/>
              </a:lnSpc>
              <a:buNone/>
            </a:pPr>
            <a:r>
              <a:rPr lang="en-US" sz="1116" kern="0" spc="-23">
                <a:solidFill>
                  <a:srgbClr val="272525"/>
                </a:solidFill>
                <a:latin typeface="Inter" pitchFamily="34" charset="0"/>
                <a:ea typeface="Inter" pitchFamily="34" charset="-122"/>
                <a:cs typeface="Inter" pitchFamily="34" charset="-120"/>
              </a:rPr>
              <a:t>Flipkart offers a diverse range of products, from electronics and home appliances to fashion and beauty.</a:t>
            </a:r>
            <a:endParaRPr lang="en-US" sz="1116"/>
          </a:p>
        </p:txBody>
      </p:sp>
      <p:sp>
        <p:nvSpPr>
          <p:cNvPr id="8" name="Text 6"/>
          <p:cNvSpPr/>
          <p:nvPr/>
        </p:nvSpPr>
        <p:spPr>
          <a:xfrm>
            <a:off x="3273120" y="2590577"/>
            <a:ext cx="1772022" cy="221456"/>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44"/>
              </a:lnSpc>
              <a:buNone/>
            </a:pPr>
            <a:r>
              <a:rPr lang="en-US" sz="1396" b="1" kern="0" spc="-42">
                <a:solidFill>
                  <a:srgbClr val="000000"/>
                </a:solidFill>
                <a:latin typeface="Inter" pitchFamily="34" charset="0"/>
                <a:ea typeface="Inter" pitchFamily="34" charset="-122"/>
                <a:cs typeface="Inter" pitchFamily="34" charset="-120"/>
              </a:rPr>
              <a:t>Customer Base</a:t>
            </a:r>
            <a:endParaRPr lang="en-US" sz="1396"/>
          </a:p>
        </p:txBody>
      </p:sp>
      <p:sp>
        <p:nvSpPr>
          <p:cNvPr id="9" name="Text 7"/>
          <p:cNvSpPr/>
          <p:nvPr/>
        </p:nvSpPr>
        <p:spPr>
          <a:xfrm>
            <a:off x="3273119" y="2953792"/>
            <a:ext cx="2486323" cy="680443"/>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86"/>
              </a:lnSpc>
              <a:buNone/>
            </a:pPr>
            <a:r>
              <a:rPr lang="en-US" sz="1116" kern="0" spc="-23">
                <a:solidFill>
                  <a:srgbClr val="272525"/>
                </a:solidFill>
                <a:latin typeface="Inter" pitchFamily="34" charset="0"/>
                <a:ea typeface="Inter" pitchFamily="34" charset="-122"/>
                <a:cs typeface="Inter" pitchFamily="34" charset="-120"/>
              </a:rPr>
              <a:t>Flipkart has a large and growing customer base, with millions of users making purchases on the platform.</a:t>
            </a:r>
            <a:endParaRPr lang="en-US" sz="1116"/>
          </a:p>
        </p:txBody>
      </p:sp>
      <p:sp>
        <p:nvSpPr>
          <p:cNvPr id="10" name="Text 8"/>
          <p:cNvSpPr/>
          <p:nvPr/>
        </p:nvSpPr>
        <p:spPr>
          <a:xfrm>
            <a:off x="6110082" y="2590577"/>
            <a:ext cx="1772022" cy="221456"/>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44"/>
              </a:lnSpc>
              <a:buNone/>
            </a:pPr>
            <a:r>
              <a:rPr lang="en-US" sz="1396" b="1" kern="0" spc="-42">
                <a:solidFill>
                  <a:srgbClr val="000000"/>
                </a:solidFill>
                <a:latin typeface="Inter" pitchFamily="34" charset="0"/>
                <a:ea typeface="Inter" pitchFamily="34" charset="-122"/>
                <a:cs typeface="Inter" pitchFamily="34" charset="-120"/>
              </a:rPr>
              <a:t>Seller Network</a:t>
            </a:r>
            <a:endParaRPr lang="en-US" sz="1396"/>
          </a:p>
        </p:txBody>
      </p:sp>
      <p:sp>
        <p:nvSpPr>
          <p:cNvPr id="11" name="Text 9"/>
          <p:cNvSpPr/>
          <p:nvPr/>
        </p:nvSpPr>
        <p:spPr>
          <a:xfrm>
            <a:off x="6110081" y="2953792"/>
            <a:ext cx="2486323" cy="680443"/>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nSpc>
                <a:spcPts val="1786"/>
              </a:lnSpc>
              <a:buNone/>
            </a:pPr>
            <a:r>
              <a:rPr lang="en-US" sz="1116" kern="0" spc="-23">
                <a:solidFill>
                  <a:srgbClr val="272525"/>
                </a:solidFill>
                <a:latin typeface="Inter" pitchFamily="34" charset="0"/>
                <a:ea typeface="Inter" pitchFamily="34" charset="-122"/>
                <a:cs typeface="Inter" pitchFamily="34" charset="-120"/>
              </a:rPr>
              <a:t>The platform hosts a vast network of sellers, offering a wide selection of products and competitive pricing.</a:t>
            </a:r>
            <a:endParaRPr lang="en-US" sz="1116"/>
          </a:p>
        </p:txBody>
      </p:sp>
    </p:spTree>
    <p:extLst>
      <p:ext uri="{BB962C8B-B14F-4D97-AF65-F5344CB8AC3E}">
        <p14:creationId xmlns:p14="http://schemas.microsoft.com/office/powerpoint/2010/main" val="1071740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311700" y="457759"/>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Executive Summary:</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6" name="Google Shape;86;p19"/>
          <p:cNvSpPr txBox="1">
            <a:spLocks noGrp="1"/>
          </p:cNvSpPr>
          <p:nvPr>
            <p:ph type="body" idx="1"/>
          </p:nvPr>
        </p:nvSpPr>
        <p:spPr>
          <a:xfrm>
            <a:off x="311700" y="1030459"/>
            <a:ext cx="5821472" cy="3805093"/>
          </a:xfrm>
          <a:prstGeom prst="rect">
            <a:avLst/>
          </a:prstGeom>
        </p:spPr>
        <p:txBody>
          <a:bodyPr spcFirstLastPara="1" wrap="square" lIns="91425" tIns="91425" rIns="91425" bIns="91425" anchor="t" anchorCtr="0">
            <a:noAutofit/>
          </a:bodyPr>
          <a:lstStyle/>
          <a:p>
            <a:pPr marL="0" marR="0" lvl="0" indent="0" algn="just" defTabSz="914400" rtl="0" eaLnBrk="0" fontAlgn="base" latinLnBrk="0" hangingPunct="0">
              <a:lnSpc>
                <a:spcPct val="100000"/>
              </a:lnSpc>
              <a:spcBef>
                <a:spcPct val="0"/>
              </a:spcBef>
              <a:spcAft>
                <a:spcPct val="0"/>
              </a:spcAft>
              <a:buClrTx/>
              <a:buSzTx/>
              <a:buNone/>
              <a:tabLst/>
            </a:pPr>
            <a:r>
              <a:rPr lang="en-IN" sz="1200" b="1" dirty="0">
                <a:solidFill>
                  <a:schemeClr val="tx1">
                    <a:lumMod val="75000"/>
                    <a:lumOff val="25000"/>
                  </a:schemeClr>
                </a:solidFill>
                <a:latin typeface="Times New Roman" panose="02020603050405020304" pitchFamily="18" charset="0"/>
                <a:cs typeface="Times New Roman" panose="02020603050405020304" pitchFamily="18" charset="0"/>
              </a:rPr>
              <a:t>Problem Statement :</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High return rates due to incorrect sizing are a significant issue for e-commerce platforms like Flipkart, leading to customer dissatisfaction and increased operational costs.</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Current size charts are generic and don’t account for individual body variations.</a:t>
            </a:r>
          </a:p>
          <a:p>
            <a:pPr marL="171450" indent="-171450" algn="just" eaLnBrk="0" fontAlgn="base" hangingPunct="0">
              <a:lnSpc>
                <a:spcPct val="100000"/>
              </a:lnSpc>
              <a:spcBef>
                <a:spcPct val="0"/>
              </a:spcBef>
              <a:spcAft>
                <a:spcPct val="0"/>
              </a:spcAft>
              <a:buClrTx/>
              <a:buSzTx/>
            </a:pPr>
            <a:endPar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IN" altLang="en-US" sz="1200"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Proposed Solution</a:t>
            </a: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Implementing an AI-powered size chart generator that provides personalized size recommendations based on user body measurements, previous purchase history, and clustering analysis.</a:t>
            </a:r>
          </a:p>
          <a:p>
            <a:pPr marL="171450" indent="-171450" algn="just" eaLnBrk="0" fontAlgn="base" hangingPunct="0">
              <a:lnSpc>
                <a:spcPct val="100000"/>
              </a:lnSpc>
              <a:spcBef>
                <a:spcPct val="0"/>
              </a:spcBef>
              <a:spcAft>
                <a:spcPct val="0"/>
              </a:spcAft>
              <a:buClrTx/>
              <a:buSzTx/>
            </a:pPr>
            <a:endPar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IN" altLang="en-US" sz="1200"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Key Objectives</a:t>
            </a: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Reduce size-related returns.</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Improve customer satisfaction.</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Enhance the shopping experience by offering tailored recommendations.</a:t>
            </a:r>
            <a:endParaRPr lang="en-IN" alt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171450" indent="-171450" algn="just" eaLnBrk="0" fontAlgn="base" hangingPunct="0">
              <a:lnSpc>
                <a:spcPct val="100000"/>
              </a:lnSpc>
              <a:spcBef>
                <a:spcPct val="0"/>
              </a:spcBef>
              <a:spcAft>
                <a:spcPct val="0"/>
              </a:spcAft>
              <a:buClrTx/>
              <a:buSzTx/>
            </a:pPr>
            <a:endPar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IN" altLang="en-US" sz="1200" b="1"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Expected Impact</a:t>
            </a: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a:t>
            </a:r>
          </a:p>
          <a:p>
            <a:pPr marL="0" indent="0" algn="just" eaLnBrk="0" fontAlgn="base" hangingPunct="0">
              <a:lnSpc>
                <a:spcPct val="100000"/>
              </a:lnSpc>
              <a:spcBef>
                <a:spcPct val="0"/>
              </a:spcBef>
              <a:spcAft>
                <a:spcPct val="0"/>
              </a:spcAft>
              <a:buClrTx/>
              <a:buSzTx/>
              <a:buNone/>
            </a:pPr>
            <a:r>
              <a:rPr kumimoji="0" lang="en-IN" altLang="en-US" sz="1200" b="0" i="0" u="none" strike="noStrike" cap="none" normalizeH="0" baseline="0" dirty="0">
                <a:ln>
                  <a:noFill/>
                </a:ln>
                <a:solidFill>
                  <a:schemeClr val="tx1">
                    <a:lumMod val="75000"/>
                    <a:lumOff val="25000"/>
                  </a:schemeClr>
                </a:solidFill>
                <a:effectLst/>
                <a:latin typeface="Times New Roman" panose="02020603050405020304" pitchFamily="18" charset="0"/>
                <a:cs typeface="Times New Roman" panose="02020603050405020304" pitchFamily="18" charset="0"/>
              </a:rPr>
              <a:t>Lower operational costs, increased customer loyalty, and strengthened competitive edge for Flipkart.</a:t>
            </a:r>
          </a:p>
          <a:p>
            <a:pPr marL="0" indent="0" algn="just">
              <a:buNone/>
            </a:pPr>
            <a:endParaRPr lang="en-IN" sz="12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None/>
            </a:pPr>
            <a:endParaRPr lang="en-IN"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 name="Picture 9" descr="preencoded.png">
            <a:extLst>
              <a:ext uri="{FF2B5EF4-FFF2-40B4-BE49-F238E27FC236}">
                <a16:creationId xmlns:a16="http://schemas.microsoft.com/office/drawing/2014/main" id="{D71568B1-F6AA-7960-F78D-32CD5D02C3F1}"/>
              </a:ext>
            </a:extLst>
          </p:cNvPr>
          <p:cNvPicPr>
            <a:picLocks noChangeAspect="1"/>
          </p:cNvPicPr>
          <p:nvPr/>
        </p:nvPicPr>
        <p:blipFill>
          <a:blip r:embed="rId3"/>
          <a:stretch>
            <a:fillRect/>
          </a:stretch>
        </p:blipFill>
        <p:spPr>
          <a:xfrm>
            <a:off x="6246000" y="0"/>
            <a:ext cx="3429000" cy="5143500"/>
          </a:xfrm>
          <a:prstGeom prst="rect">
            <a:avLst/>
          </a:prstGeom>
        </p:spPr>
      </p:pic>
      <p:pic>
        <p:nvPicPr>
          <p:cNvPr id="12" name="Image 1" descr="preencoded.png">
            <a:extLst>
              <a:ext uri="{FF2B5EF4-FFF2-40B4-BE49-F238E27FC236}">
                <a16:creationId xmlns:a16="http://schemas.microsoft.com/office/drawing/2014/main" id="{69723041-BB22-9AA0-AE85-B5C29910A066}"/>
              </a:ext>
            </a:extLst>
          </p:cNvPr>
          <p:cNvPicPr>
            <a:picLocks noChangeAspect="1"/>
          </p:cNvPicPr>
          <p:nvPr/>
        </p:nvPicPr>
        <p:blipFill>
          <a:blip r:embed="rId4"/>
          <a:stretch>
            <a:fillRect/>
          </a:stretch>
        </p:blipFill>
        <p:spPr>
          <a:xfrm>
            <a:off x="6423180" y="1380345"/>
            <a:ext cx="3074566" cy="20497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6F4F4"/>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sp>
        <p:nvSpPr>
          <p:cNvPr id="3" name="Shape 1"/>
          <p:cNvSpPr/>
          <p:nvPr/>
        </p:nvSpPr>
        <p:spPr>
          <a:xfrm>
            <a:off x="0" y="0"/>
            <a:ext cx="9144000" cy="5143500"/>
          </a:xfrm>
          <a:prstGeom prst="rect">
            <a:avLst/>
          </a:prstGeom>
          <a:solidFill>
            <a:srgbClr val="FFFFFF"/>
          </a:solidFill>
          <a:ln/>
        </p:spPr>
        <p:txBody>
          <a:bodyPr/>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endParaRPr lang="en-US" sz="703"/>
          </a:p>
        </p:txBody>
      </p:sp>
      <p:pic>
        <p:nvPicPr>
          <p:cNvPr id="4" name="Image 0" descr="preencoded.png"/>
          <p:cNvPicPr>
            <a:picLocks noChangeAspect="1"/>
          </p:cNvPicPr>
          <p:nvPr/>
        </p:nvPicPr>
        <p:blipFill>
          <a:blip r:embed="rId3"/>
          <a:stretch>
            <a:fillRect/>
          </a:stretch>
        </p:blipFill>
        <p:spPr>
          <a:xfrm>
            <a:off x="5715000" y="0"/>
            <a:ext cx="3429000" cy="5143500"/>
          </a:xfrm>
          <a:prstGeom prst="rect">
            <a:avLst/>
          </a:prstGeom>
        </p:spPr>
      </p:pic>
      <p:pic>
        <p:nvPicPr>
          <p:cNvPr id="5" name="Image 1" descr="preencoded.png"/>
          <p:cNvPicPr>
            <a:picLocks noChangeAspect="1"/>
          </p:cNvPicPr>
          <p:nvPr/>
        </p:nvPicPr>
        <p:blipFill>
          <a:blip r:embed="rId4"/>
          <a:stretch>
            <a:fillRect/>
          </a:stretch>
        </p:blipFill>
        <p:spPr>
          <a:xfrm>
            <a:off x="5849169" y="1474739"/>
            <a:ext cx="3160589" cy="2194024"/>
          </a:xfrm>
          <a:prstGeom prst="rect">
            <a:avLst/>
          </a:prstGeom>
        </p:spPr>
      </p:pic>
      <p:sp>
        <p:nvSpPr>
          <p:cNvPr id="6" name="Text 2"/>
          <p:cNvSpPr/>
          <p:nvPr/>
        </p:nvSpPr>
        <p:spPr>
          <a:xfrm>
            <a:off x="375792" y="472899"/>
            <a:ext cx="4963418" cy="670918"/>
          </a:xfrm>
          <a:prstGeom prst="rect">
            <a:avLst/>
          </a:prstGeom>
          <a:noFill/>
          <a:ln/>
        </p:spPr>
        <p:txBody>
          <a:bodyPr wrap="square" lIns="91440" tIns="45720" rIns="91440" bIns="45720"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a:lnSpc>
                <a:spcPts val="2642"/>
              </a:lnSpc>
            </a:pPr>
            <a:r>
              <a:rPr lang="en-US" sz="2100" b="1" kern="0" spc="-63">
                <a:solidFill>
                  <a:srgbClr val="000000"/>
                </a:solidFill>
                <a:latin typeface="Inter"/>
                <a:ea typeface="Inter"/>
                <a:cs typeface="+mn-lt"/>
              </a:rPr>
              <a:t>Improved Customer Experience with Tailored Recommendations</a:t>
            </a:r>
            <a:endParaRPr lang="en-US" sz="2100">
              <a:latin typeface="Arial"/>
              <a:cs typeface="Arial"/>
            </a:endParaRPr>
          </a:p>
        </p:txBody>
      </p:sp>
      <p:sp>
        <p:nvSpPr>
          <p:cNvPr id="7" name="Text 3"/>
          <p:cNvSpPr/>
          <p:nvPr/>
        </p:nvSpPr>
        <p:spPr>
          <a:xfrm>
            <a:off x="375792" y="1286849"/>
            <a:ext cx="4963418" cy="515243"/>
          </a:xfrm>
          <a:prstGeom prst="rect">
            <a:avLst/>
          </a:prstGeom>
          <a:noFill/>
          <a:ln/>
        </p:spPr>
        <p:txBody>
          <a:bodyPr wrap="square" lIns="91440" tIns="45720" rIns="91440" bIns="45720"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r>
              <a:rPr lang="en-US" sz="1100" kern="0" spc="-17" dirty="0">
                <a:solidFill>
                  <a:srgbClr val="272525"/>
                </a:solidFill>
                <a:ea typeface="+mn-lt"/>
                <a:cs typeface="+mn-lt"/>
              </a:rPr>
              <a:t>Accurate size recommendations are crucial for customer satisfaction in the online apparel market. When customers receive the correct size, they are more likely to be happy with their purchase and return for more.</a:t>
            </a:r>
            <a:endParaRPr lang="en-US" sz="1100" kern="0" spc="-17" dirty="0">
              <a:solidFill>
                <a:srgbClr val="000000"/>
              </a:solidFill>
              <a:ea typeface="+mn-lt"/>
              <a:cs typeface="+mn-lt"/>
            </a:endParaRPr>
          </a:p>
          <a:p>
            <a:pPr marL="0" indent="0">
              <a:lnSpc>
                <a:spcPts val="1353"/>
              </a:lnSpc>
              <a:buNone/>
            </a:pPr>
            <a:endParaRPr lang="en-US" sz="800" kern="0" spc="-17" dirty="0">
              <a:solidFill>
                <a:srgbClr val="272525"/>
              </a:solidFill>
              <a:latin typeface="Inter"/>
            </a:endParaRPr>
          </a:p>
        </p:txBody>
      </p:sp>
      <p:pic>
        <p:nvPicPr>
          <p:cNvPr id="8" name="Image 2" descr="preencoded.png"/>
          <p:cNvPicPr>
            <a:picLocks noChangeAspect="1"/>
          </p:cNvPicPr>
          <p:nvPr/>
        </p:nvPicPr>
        <p:blipFill>
          <a:blip r:embed="rId5"/>
          <a:stretch>
            <a:fillRect/>
          </a:stretch>
        </p:blipFill>
        <p:spPr>
          <a:xfrm>
            <a:off x="375792" y="2017365"/>
            <a:ext cx="536823" cy="858887"/>
          </a:xfrm>
          <a:prstGeom prst="rect">
            <a:avLst/>
          </a:prstGeom>
        </p:spPr>
      </p:pic>
      <p:sp>
        <p:nvSpPr>
          <p:cNvPr id="9" name="Text 4"/>
          <p:cNvSpPr/>
          <p:nvPr/>
        </p:nvSpPr>
        <p:spPr>
          <a:xfrm>
            <a:off x="1073646" y="2124671"/>
            <a:ext cx="1342058" cy="1678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21"/>
              </a:lnSpc>
              <a:buNone/>
            </a:pPr>
            <a:r>
              <a:rPr lang="en-US" sz="1057" b="1" kern="0" spc="-32">
                <a:solidFill>
                  <a:srgbClr val="272525"/>
                </a:solidFill>
                <a:latin typeface="Inter" pitchFamily="34" charset="0"/>
                <a:ea typeface="Inter" pitchFamily="34" charset="-122"/>
                <a:cs typeface="Inter" pitchFamily="34" charset="-120"/>
              </a:rPr>
              <a:t>Customer Profile</a:t>
            </a:r>
            <a:endParaRPr lang="en-US" sz="1057"/>
          </a:p>
        </p:txBody>
      </p:sp>
      <p:sp>
        <p:nvSpPr>
          <p:cNvPr id="10" name="Text 5"/>
          <p:cNvSpPr/>
          <p:nvPr/>
        </p:nvSpPr>
        <p:spPr>
          <a:xfrm>
            <a:off x="1073647" y="2356842"/>
            <a:ext cx="4265563" cy="171748"/>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53"/>
              </a:lnSpc>
              <a:buNone/>
            </a:pPr>
            <a:r>
              <a:rPr lang="en-US" sz="846" kern="0" spc="-17" dirty="0">
                <a:solidFill>
                  <a:srgbClr val="272525"/>
                </a:solidFill>
                <a:latin typeface="Inter" pitchFamily="34" charset="0"/>
                <a:ea typeface="Inter" pitchFamily="34" charset="-122"/>
                <a:cs typeface="Inter" pitchFamily="34" charset="-120"/>
              </a:rPr>
              <a:t>The generator collects customer data, such as height, weight, and measurements.</a:t>
            </a:r>
            <a:endParaRPr lang="en-US" sz="846" dirty="0"/>
          </a:p>
        </p:txBody>
      </p:sp>
      <p:pic>
        <p:nvPicPr>
          <p:cNvPr id="11" name="Image 3" descr="preencoded.png"/>
          <p:cNvPicPr>
            <a:picLocks noChangeAspect="1"/>
          </p:cNvPicPr>
          <p:nvPr/>
        </p:nvPicPr>
        <p:blipFill>
          <a:blip r:embed="rId6"/>
          <a:stretch>
            <a:fillRect/>
          </a:stretch>
        </p:blipFill>
        <p:spPr>
          <a:xfrm>
            <a:off x="375792" y="2876253"/>
            <a:ext cx="536823" cy="858887"/>
          </a:xfrm>
          <a:prstGeom prst="rect">
            <a:avLst/>
          </a:prstGeom>
        </p:spPr>
      </p:pic>
      <p:sp>
        <p:nvSpPr>
          <p:cNvPr id="12" name="Text 6"/>
          <p:cNvSpPr/>
          <p:nvPr/>
        </p:nvSpPr>
        <p:spPr>
          <a:xfrm>
            <a:off x="1073646" y="2983557"/>
            <a:ext cx="1342058" cy="1678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21"/>
              </a:lnSpc>
              <a:buNone/>
            </a:pPr>
            <a:r>
              <a:rPr lang="en-US" sz="1057" b="1" kern="0" spc="-32">
                <a:solidFill>
                  <a:srgbClr val="272525"/>
                </a:solidFill>
                <a:latin typeface="Inter" pitchFamily="34" charset="0"/>
                <a:ea typeface="Inter" pitchFamily="34" charset="-122"/>
                <a:cs typeface="Inter" pitchFamily="34" charset="-120"/>
              </a:rPr>
              <a:t>Style Preferences</a:t>
            </a:r>
            <a:endParaRPr lang="en-US" sz="1057"/>
          </a:p>
        </p:txBody>
      </p:sp>
      <p:sp>
        <p:nvSpPr>
          <p:cNvPr id="13" name="Text 7"/>
          <p:cNvSpPr/>
          <p:nvPr/>
        </p:nvSpPr>
        <p:spPr>
          <a:xfrm>
            <a:off x="1073647" y="3215730"/>
            <a:ext cx="4265563" cy="343496"/>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53"/>
              </a:lnSpc>
              <a:buNone/>
            </a:pPr>
            <a:r>
              <a:rPr lang="en-US" sz="846" kern="0" spc="-17">
                <a:solidFill>
                  <a:srgbClr val="272525"/>
                </a:solidFill>
                <a:latin typeface="Inter" pitchFamily="34" charset="0"/>
                <a:ea typeface="Inter" pitchFamily="34" charset="-122"/>
                <a:cs typeface="Inter" pitchFamily="34" charset="-120"/>
              </a:rPr>
              <a:t>The AI model analyzes customer purchase history and preferences to recommend sizes that fit their style.</a:t>
            </a:r>
            <a:endParaRPr lang="en-US" sz="846"/>
          </a:p>
        </p:txBody>
      </p:sp>
      <p:pic>
        <p:nvPicPr>
          <p:cNvPr id="14" name="Image 4" descr="preencoded.png"/>
          <p:cNvPicPr>
            <a:picLocks noChangeAspect="1"/>
          </p:cNvPicPr>
          <p:nvPr/>
        </p:nvPicPr>
        <p:blipFill>
          <a:blip r:embed="rId7"/>
          <a:stretch>
            <a:fillRect/>
          </a:stretch>
        </p:blipFill>
        <p:spPr>
          <a:xfrm>
            <a:off x="375792" y="3735140"/>
            <a:ext cx="536823" cy="858887"/>
          </a:xfrm>
          <a:prstGeom prst="rect">
            <a:avLst/>
          </a:prstGeom>
        </p:spPr>
      </p:pic>
      <p:sp>
        <p:nvSpPr>
          <p:cNvPr id="15" name="Text 8"/>
          <p:cNvSpPr/>
          <p:nvPr/>
        </p:nvSpPr>
        <p:spPr>
          <a:xfrm>
            <a:off x="1073646" y="3842444"/>
            <a:ext cx="1383358" cy="167804"/>
          </a:xfrm>
          <a:prstGeom prst="rect">
            <a:avLst/>
          </a:prstGeom>
          <a:noFill/>
          <a:ln/>
        </p:spPr>
        <p:txBody>
          <a:bodyPr wrap="non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21"/>
              </a:lnSpc>
              <a:buNone/>
            </a:pPr>
            <a:r>
              <a:rPr lang="en-US" sz="1057" b="1" kern="0" spc="-32">
                <a:solidFill>
                  <a:srgbClr val="272525"/>
                </a:solidFill>
                <a:latin typeface="Inter" pitchFamily="34" charset="0"/>
                <a:ea typeface="Inter" pitchFamily="34" charset="-122"/>
                <a:cs typeface="Inter" pitchFamily="34" charset="-120"/>
              </a:rPr>
              <a:t>Size Recommendation</a:t>
            </a:r>
            <a:endParaRPr lang="en-US" sz="1057"/>
          </a:p>
        </p:txBody>
      </p:sp>
      <p:sp>
        <p:nvSpPr>
          <p:cNvPr id="16" name="Text 9"/>
          <p:cNvSpPr/>
          <p:nvPr/>
        </p:nvSpPr>
        <p:spPr>
          <a:xfrm>
            <a:off x="1073647" y="4074616"/>
            <a:ext cx="4265563" cy="343496"/>
          </a:xfrm>
          <a:prstGeom prst="rect">
            <a:avLst/>
          </a:prstGeom>
          <a:noFill/>
          <a:ln/>
        </p:spPr>
        <p:txBody>
          <a:bodyPr wrap="square" rtlCol="0" anchor="t"/>
          <a:lstStyle>
            <a:lvl1pPr marL="0" algn="l" defTabSz="571500" rtl="0" eaLnBrk="1" latinLnBrk="0" hangingPunct="1">
              <a:defRPr sz="1125" kern="1200">
                <a:solidFill>
                  <a:schemeClr val="tx1"/>
                </a:solidFill>
                <a:latin typeface="+mn-lt"/>
                <a:ea typeface="+mn-ea"/>
                <a:cs typeface="+mn-cs"/>
              </a:defRPr>
            </a:lvl1pPr>
            <a:lvl2pPr marL="285750" algn="l" defTabSz="571500" rtl="0" eaLnBrk="1" latinLnBrk="0" hangingPunct="1">
              <a:defRPr sz="1125" kern="1200">
                <a:solidFill>
                  <a:schemeClr val="tx1"/>
                </a:solidFill>
                <a:latin typeface="+mn-lt"/>
                <a:ea typeface="+mn-ea"/>
                <a:cs typeface="+mn-cs"/>
              </a:defRPr>
            </a:lvl2pPr>
            <a:lvl3pPr marL="571500" algn="l" defTabSz="571500" rtl="0" eaLnBrk="1" latinLnBrk="0" hangingPunct="1">
              <a:defRPr sz="1125" kern="1200">
                <a:solidFill>
                  <a:schemeClr val="tx1"/>
                </a:solidFill>
                <a:latin typeface="+mn-lt"/>
                <a:ea typeface="+mn-ea"/>
                <a:cs typeface="+mn-cs"/>
              </a:defRPr>
            </a:lvl3pPr>
            <a:lvl4pPr marL="857250" algn="l" defTabSz="571500" rtl="0" eaLnBrk="1" latinLnBrk="0" hangingPunct="1">
              <a:defRPr sz="1125" kern="1200">
                <a:solidFill>
                  <a:schemeClr val="tx1"/>
                </a:solidFill>
                <a:latin typeface="+mn-lt"/>
                <a:ea typeface="+mn-ea"/>
                <a:cs typeface="+mn-cs"/>
              </a:defRPr>
            </a:lvl4pPr>
            <a:lvl5pPr marL="1143000" algn="l" defTabSz="571500" rtl="0" eaLnBrk="1" latinLnBrk="0" hangingPunct="1">
              <a:defRPr sz="1125" kern="1200">
                <a:solidFill>
                  <a:schemeClr val="tx1"/>
                </a:solidFill>
                <a:latin typeface="+mn-lt"/>
                <a:ea typeface="+mn-ea"/>
                <a:cs typeface="+mn-cs"/>
              </a:defRPr>
            </a:lvl5pPr>
            <a:lvl6pPr marL="1428750" algn="l" defTabSz="571500" rtl="0" eaLnBrk="1" latinLnBrk="0" hangingPunct="1">
              <a:defRPr sz="1125" kern="1200">
                <a:solidFill>
                  <a:schemeClr val="tx1"/>
                </a:solidFill>
                <a:latin typeface="+mn-lt"/>
                <a:ea typeface="+mn-ea"/>
                <a:cs typeface="+mn-cs"/>
              </a:defRPr>
            </a:lvl6pPr>
            <a:lvl7pPr marL="1714500" algn="l" defTabSz="571500" rtl="0" eaLnBrk="1" latinLnBrk="0" hangingPunct="1">
              <a:defRPr sz="1125" kern="1200">
                <a:solidFill>
                  <a:schemeClr val="tx1"/>
                </a:solidFill>
                <a:latin typeface="+mn-lt"/>
                <a:ea typeface="+mn-ea"/>
                <a:cs typeface="+mn-cs"/>
              </a:defRPr>
            </a:lvl7pPr>
            <a:lvl8pPr marL="2000250" algn="l" defTabSz="571500" rtl="0" eaLnBrk="1" latinLnBrk="0" hangingPunct="1">
              <a:defRPr sz="1125" kern="1200">
                <a:solidFill>
                  <a:schemeClr val="tx1"/>
                </a:solidFill>
                <a:latin typeface="+mn-lt"/>
                <a:ea typeface="+mn-ea"/>
                <a:cs typeface="+mn-cs"/>
              </a:defRPr>
            </a:lvl8pPr>
            <a:lvl9pPr marL="2286000" algn="l" defTabSz="571500" rtl="0" eaLnBrk="1" latinLnBrk="0" hangingPunct="1">
              <a:defRPr sz="1125" kern="1200">
                <a:solidFill>
                  <a:schemeClr val="tx1"/>
                </a:solidFill>
                <a:latin typeface="+mn-lt"/>
                <a:ea typeface="+mn-ea"/>
                <a:cs typeface="+mn-cs"/>
              </a:defRPr>
            </a:lvl9pPr>
          </a:lstStyle>
          <a:p>
            <a:pPr marL="0" indent="0" algn="l">
              <a:lnSpc>
                <a:spcPts val="1353"/>
              </a:lnSpc>
              <a:buNone/>
            </a:pPr>
            <a:r>
              <a:rPr lang="en-US" sz="846" kern="0" spc="-17">
                <a:solidFill>
                  <a:srgbClr val="272525"/>
                </a:solidFill>
                <a:latin typeface="Inter" pitchFamily="34" charset="0"/>
                <a:ea typeface="Inter" pitchFamily="34" charset="-122"/>
                <a:cs typeface="Inter" pitchFamily="34" charset="-120"/>
              </a:rPr>
              <a:t>The generator provides accurate size recommendations based on the collected data and algorithms.</a:t>
            </a:r>
            <a:endParaRPr lang="en-US" sz="846"/>
          </a:p>
        </p:txBody>
      </p:sp>
    </p:spTree>
    <p:extLst>
      <p:ext uri="{BB962C8B-B14F-4D97-AF65-F5344CB8AC3E}">
        <p14:creationId xmlns:p14="http://schemas.microsoft.com/office/powerpoint/2010/main" val="141888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31075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92" name="Google Shape;92;p20"/>
          <p:cNvSpPr txBox="1">
            <a:spLocks noGrp="1"/>
          </p:cNvSpPr>
          <p:nvPr>
            <p:ph type="body" idx="1"/>
          </p:nvPr>
        </p:nvSpPr>
        <p:spPr>
          <a:xfrm>
            <a:off x="380280" y="597100"/>
            <a:ext cx="3689520" cy="42873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Methodology: </a:t>
            </a:r>
          </a:p>
          <a:p>
            <a:pPr marL="17145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Clustering Algorithm: Utilizes Agglomerative Clustering to group users with similar body measurements and successful purchase histories.</a:t>
            </a:r>
          </a:p>
          <a:p>
            <a:pPr marL="17145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Data Integration: Incorporates data from user measurements, purchase history, and return/exchange information to refine clusters and improve size accuracy.</a:t>
            </a:r>
          </a:p>
          <a:p>
            <a:pPr marL="0" lvl="0" indent="0" algn="just" rtl="0">
              <a:spcBef>
                <a:spcPts val="0"/>
              </a:spcBef>
              <a:spcAft>
                <a:spcPts val="0"/>
              </a:spcAft>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Tools and Technologies: </a:t>
            </a:r>
          </a:p>
          <a:p>
            <a:pPr marL="0" lvl="0" indent="0" algn="just" rtl="0">
              <a:spcBef>
                <a:spcPts val="0"/>
              </a:spcBef>
              <a:spcAft>
                <a:spcPts val="0"/>
              </a:spcAft>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Model Development</a:t>
            </a:r>
          </a:p>
          <a:p>
            <a:pPr marL="171450" lvl="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Python: Core language for model development.</a:t>
            </a:r>
          </a:p>
          <a:p>
            <a:pPr marL="171450" lvl="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Pandas: Data manipulation and preprocessing.</a:t>
            </a:r>
          </a:p>
          <a:p>
            <a:pPr marL="171450" lvl="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Scikit-Learn: Clustering, model training, and evaluation.</a:t>
            </a:r>
          </a:p>
          <a:p>
            <a:pPr marL="171450" lvl="0" indent="-171450" algn="just">
              <a:buFont typeface="Arial" panose="020B0604020202020204" pitchFamily="34" charset="0"/>
              <a:buChar char="•"/>
            </a:pPr>
            <a:r>
              <a:rPr lang="en-US" sz="1200" dirty="0" err="1">
                <a:solidFill>
                  <a:schemeClr val="tx1">
                    <a:lumMod val="75000"/>
                    <a:lumOff val="25000"/>
                  </a:schemeClr>
                </a:solidFill>
                <a:latin typeface="Times New Roman" panose="02020603050405020304" pitchFamily="18" charset="0"/>
                <a:cs typeface="Times New Roman" panose="02020603050405020304" pitchFamily="18" charset="0"/>
              </a:rPr>
              <a:t>Joblib</a:t>
            </a: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 Model saving and loading.</a:t>
            </a:r>
          </a:p>
          <a:p>
            <a:pPr marL="171450" lvl="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Matplotlib &amp; Seaborn: Data visualization.</a:t>
            </a:r>
          </a:p>
          <a:p>
            <a:pPr marL="171450" lvl="0" indent="-171450" algn="just">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NumPy: Numerical computing for data processing.</a:t>
            </a:r>
          </a:p>
          <a:p>
            <a:pPr marL="0" lvl="0" indent="0" algn="just">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077" name="Picture 5" descr="Clustering in Machine Learning. Different grouping methods of… | by Rupika  Nimbalkar | appengine.ai | Medium">
            <a:extLst>
              <a:ext uri="{FF2B5EF4-FFF2-40B4-BE49-F238E27FC236}">
                <a16:creationId xmlns:a16="http://schemas.microsoft.com/office/drawing/2014/main" id="{6DF72D4D-F4D9-4CB7-C24C-68DEE2E19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800" y="1550134"/>
            <a:ext cx="4762500"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34551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 name="Google Shape;92;p20"/>
          <p:cNvSpPr txBox="1">
            <a:spLocks/>
          </p:cNvSpPr>
          <p:nvPr/>
        </p:nvSpPr>
        <p:spPr>
          <a:xfrm>
            <a:off x="315356" y="637106"/>
            <a:ext cx="4256644" cy="4770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buFont typeface="Arial"/>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Web App Integration</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Flask/Django: Backend development and API creation.</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React.js: Dynamic and responsive frontend.</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Docker: Containerization for consistent deployment.</a:t>
            </a:r>
          </a:p>
          <a:p>
            <a:pPr marL="0" indent="0" algn="just">
              <a:buFont typeface="Arial"/>
              <a:buNone/>
            </a:pPr>
            <a:r>
              <a:rPr lang="en-US" sz="1200" dirty="0" err="1">
                <a:solidFill>
                  <a:schemeClr val="tx1">
                    <a:lumMod val="75000"/>
                    <a:lumOff val="25000"/>
                  </a:schemeClr>
                </a:solidFill>
                <a:latin typeface="Times New Roman" panose="02020603050405020304" pitchFamily="18" charset="0"/>
                <a:cs typeface="Times New Roman" panose="02020603050405020304" pitchFamily="18" charset="0"/>
              </a:rPr>
              <a:t>Gunicorn</a:t>
            </a: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 &amp; Nginx: Production deployment and reverse proxy</a:t>
            </a:r>
          </a:p>
          <a:p>
            <a:pPr marL="0" indent="0" algn="just">
              <a:buFont typeface="Arial"/>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Algorithm/Logic: </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Prediction Process Overview</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Measurements: [70, 150, 38, 32, 40] (height, weight, bust, waist, hips).</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Step 1: Data is formatted into a list.</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Step 2: The list is passed into the trained model.</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Step 3: The model processes the data, comparing it to learned clusters.</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Step 4: A cluster is predicted (e.g., Cluster 3).</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Step 5: The cluster determines the recommended size.</a:t>
            </a:r>
          </a:p>
          <a:p>
            <a:pPr marL="0" indent="0" algn="just">
              <a:buFont typeface="Arial"/>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a:p>
            <a:pPr marL="0" indent="0" algn="just">
              <a:buFont typeface="Arial"/>
              <a:buNone/>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867CF1D-010D-3EDE-0C18-448722920162}"/>
              </a:ext>
            </a:extLst>
          </p:cNvPr>
          <p:cNvSpPr txBox="1"/>
          <p:nvPr/>
        </p:nvSpPr>
        <p:spPr>
          <a:xfrm>
            <a:off x="5036820" y="3195688"/>
            <a:ext cx="3680460" cy="1384995"/>
          </a:xfrm>
          <a:prstGeom prst="rect">
            <a:avLst/>
          </a:prstGeom>
          <a:noFill/>
        </p:spPr>
        <p:txBody>
          <a:bodyPr wrap="square">
            <a:spAutoFit/>
          </a:bodyPr>
          <a:lstStyle/>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Why It Works:</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Data-Driven: Recommendations are based on real-world data patterns.</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Holistic Approach: Considers multiple measurements for accurate sizing.</a:t>
            </a:r>
          </a:p>
          <a:p>
            <a:pPr marL="0" indent="0" algn="just">
              <a:buFont typeface="Arial"/>
              <a:buNone/>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Scalability: Model can be retrained with new data for continued accuracy.</a:t>
            </a:r>
          </a:p>
        </p:txBody>
      </p:sp>
      <p:pic>
        <p:nvPicPr>
          <p:cNvPr id="10" name="Picture 9" descr="A computer with a store on it&#10;&#10;Description automatically generated">
            <a:extLst>
              <a:ext uri="{FF2B5EF4-FFF2-40B4-BE49-F238E27FC236}">
                <a16:creationId xmlns:a16="http://schemas.microsoft.com/office/drawing/2014/main" id="{E542AAC7-FA97-A0F7-71DF-3F6700EFA9E8}"/>
              </a:ext>
            </a:extLst>
          </p:cNvPr>
          <p:cNvPicPr>
            <a:picLocks noChangeAspect="1"/>
          </p:cNvPicPr>
          <p:nvPr/>
        </p:nvPicPr>
        <p:blipFill>
          <a:blip r:embed="rId3"/>
          <a:stretch>
            <a:fillRect/>
          </a:stretch>
        </p:blipFill>
        <p:spPr>
          <a:xfrm>
            <a:off x="4888230" y="0"/>
            <a:ext cx="3227070" cy="3227070"/>
          </a:xfrm>
          <a:prstGeom prst="rect">
            <a:avLst/>
          </a:prstGeom>
        </p:spPr>
      </p:pic>
    </p:spTree>
    <p:extLst>
      <p:ext uri="{BB962C8B-B14F-4D97-AF65-F5344CB8AC3E}">
        <p14:creationId xmlns:p14="http://schemas.microsoft.com/office/powerpoint/2010/main" val="25401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430065" y="390300"/>
            <a:ext cx="8520600" cy="572700"/>
          </a:xfrm>
          <a:prstGeom prst="rect">
            <a:avLst/>
          </a:prstGeom>
        </p:spPr>
        <p:txBody>
          <a:bodyPr spcFirstLastPara="1" wrap="square" lIns="91425" tIns="91425" rIns="91425" bIns="91425" anchor="t" anchorCtr="0">
            <a:normAutofit/>
          </a:bodyPr>
          <a:lstStyle/>
          <a:p>
            <a:pPr>
              <a:lnSpc>
                <a:spcPct val="115000"/>
              </a:lnSpc>
            </a:pPr>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Technical Approach:</a:t>
            </a:r>
            <a:endParaRPr 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1A71ABD-02CF-C52D-A49B-CBBB6740B3C1}"/>
              </a:ext>
            </a:extLst>
          </p:cNvPr>
          <p:cNvSpPr>
            <a:spLocks noGrp="1"/>
          </p:cNvSpPr>
          <p:nvPr>
            <p:ph type="body" idx="1"/>
          </p:nvPr>
        </p:nvSpPr>
        <p:spPr>
          <a:xfrm>
            <a:off x="311701" y="963000"/>
            <a:ext cx="2617354" cy="3645001"/>
          </a:xfrm>
        </p:spPr>
        <p:txBody>
          <a:bodyPr>
            <a:normAutofit lnSpcReduction="10000"/>
          </a:bodyPr>
          <a:lstStyle/>
          <a:p>
            <a:pPr algn="just">
              <a:lnSpc>
                <a:spcPct val="114999"/>
              </a:lnSpc>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This code file performs Agglomerative Clustering on a dataset of body measurements to group similar individuals into clusters. </a:t>
            </a:r>
          </a:p>
          <a:p>
            <a:pPr algn="just">
              <a:lnSpc>
                <a:spcPct val="114999"/>
              </a:lnSpc>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It first loads the processed data from a CSV file, then applies the clustering algorithm using key measurements like height, weight, and bust/chest size. </a:t>
            </a:r>
          </a:p>
          <a:p>
            <a:pPr algn="just">
              <a:lnSpc>
                <a:spcPct val="114999"/>
              </a:lnSpc>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The resulting cluster labels are added to the data, which is then saved to a new CSV file. </a:t>
            </a:r>
          </a:p>
          <a:p>
            <a:pPr algn="just">
              <a:lnSpc>
                <a:spcPct val="114999"/>
              </a:lnSpc>
              <a:buFont typeface="Arial" panose="020B0604020202020204" pitchFamily="34" charset="0"/>
              <a:buChar char="•"/>
            </a:pPr>
            <a:r>
              <a:rPr lang="en-US" sz="1200" dirty="0">
                <a:solidFill>
                  <a:schemeClr val="tx1">
                    <a:lumMod val="75000"/>
                    <a:lumOff val="25000"/>
                  </a:schemeClr>
                </a:solidFill>
                <a:latin typeface="Times New Roman" panose="02020603050405020304" pitchFamily="18" charset="0"/>
                <a:cs typeface="Times New Roman" panose="02020603050405020304" pitchFamily="18" charset="0"/>
              </a:rPr>
              <a:t>Additionally, the code includes an optional visualization step to plot the clusters based on height and weight.</a:t>
            </a:r>
          </a:p>
          <a:p>
            <a:pPr algn="just">
              <a:lnSpc>
                <a:spcPct val="114999"/>
              </a:lnSpc>
            </a:pPr>
            <a:endParaRPr lang="en-US" sz="1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2393D866-13A1-4474-CAEB-60B0E0D15BBF}"/>
              </a:ext>
            </a:extLst>
          </p:cNvPr>
          <p:cNvPicPr>
            <a:picLocks noChangeAspect="1"/>
          </p:cNvPicPr>
          <p:nvPr/>
        </p:nvPicPr>
        <p:blipFill>
          <a:blip r:embed="rId3"/>
          <a:stretch>
            <a:fillRect/>
          </a:stretch>
        </p:blipFill>
        <p:spPr>
          <a:xfrm>
            <a:off x="3277737" y="727888"/>
            <a:ext cx="5672928" cy="4025312"/>
          </a:xfrm>
          <a:prstGeom prst="rect">
            <a:avLst/>
          </a:prstGeom>
        </p:spPr>
      </p:pic>
    </p:spTree>
    <p:extLst>
      <p:ext uri="{BB962C8B-B14F-4D97-AF65-F5344CB8AC3E}">
        <p14:creationId xmlns:p14="http://schemas.microsoft.com/office/powerpoint/2010/main" val="2225042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2001</Words>
  <Application>Microsoft Office PowerPoint</Application>
  <PresentationFormat>On-screen Show (16:9)</PresentationFormat>
  <Paragraphs>171</Paragraphs>
  <Slides>24</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Inter</vt:lpstr>
      <vt:lpstr>Calibri</vt:lpstr>
      <vt:lpstr>Roboto</vt:lpstr>
      <vt:lpstr>Times New Roman</vt:lpstr>
      <vt:lpstr>Simple Light</vt:lpstr>
      <vt:lpstr>PowerPoint Presentation</vt:lpstr>
      <vt:lpstr>Team Introduction</vt:lpstr>
      <vt:lpstr>PowerPoint Presentation</vt:lpstr>
      <vt:lpstr>PowerPoint Presentation</vt:lpstr>
      <vt:lpstr>Executive Summary:</vt:lpstr>
      <vt:lpstr>PowerPoint Presentation</vt:lpstr>
      <vt:lpstr>Technical Approach:</vt:lpstr>
      <vt:lpstr>Technical Approach:</vt:lpstr>
      <vt:lpstr>Technical Approach:</vt:lpstr>
      <vt:lpstr>Technical Approach:</vt:lpstr>
      <vt:lpstr>Technical Approach:</vt:lpstr>
      <vt:lpstr>Technical Approach: Testing Approach</vt:lpstr>
      <vt:lpstr>PowerPoint Presentation</vt:lpstr>
      <vt:lpstr>PowerPoint Presentation</vt:lpstr>
      <vt:lpstr>PowerPoint Presentation</vt:lpstr>
      <vt:lpstr>PowerPoint Presentation</vt:lpstr>
      <vt:lpstr>Results and Analysis:</vt:lpstr>
      <vt:lpstr>PowerPoint Presentation</vt:lpstr>
      <vt:lpstr>PowerPoint Presentation</vt:lpstr>
      <vt:lpstr>Challenges and Limitations:</vt:lpstr>
      <vt:lpstr>Challenges and Limitations (Contd) :</vt:lpstr>
      <vt:lpstr>Recommendations and Future Work:</vt:lpstr>
      <vt:lpstr>Appendices: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Shukla</dc:creator>
  <cp:lastModifiedBy>Vaibhav Shukla</cp:lastModifiedBy>
  <cp:revision>3</cp:revision>
  <dcterms:modified xsi:type="dcterms:W3CDTF">2024-08-25T18:16:17Z</dcterms:modified>
</cp:coreProperties>
</file>